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59" r:id="rId5"/>
    <p:sldId id="272" r:id="rId6"/>
    <p:sldId id="261" r:id="rId7"/>
    <p:sldId id="270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9144000" cy="6858000"/>
  <p:defaultTextStyle>
    <a:defPPr>
      <a:defRPr lang="de-DE"/>
    </a:defPPr>
    <a:lvl1pPr marL="0" algn="l" defTabSz="880980">
      <a:defRPr sz="1800">
        <a:solidFill>
          <a:schemeClr val="tx1"/>
        </a:solidFill>
        <a:latin typeface="+mn-lt"/>
        <a:ea typeface="+mn-ea"/>
        <a:cs typeface="+mn-cs"/>
      </a:defRPr>
    </a:lvl1pPr>
    <a:lvl2pPr marL="440512" algn="l" defTabSz="880980">
      <a:defRPr sz="1800">
        <a:solidFill>
          <a:schemeClr val="tx1"/>
        </a:solidFill>
        <a:latin typeface="+mn-lt"/>
        <a:ea typeface="+mn-ea"/>
        <a:cs typeface="+mn-cs"/>
      </a:defRPr>
    </a:lvl2pPr>
    <a:lvl3pPr marL="880980" algn="l" defTabSz="880980">
      <a:defRPr sz="1800">
        <a:solidFill>
          <a:schemeClr val="tx1"/>
        </a:solidFill>
        <a:latin typeface="+mn-lt"/>
        <a:ea typeface="+mn-ea"/>
        <a:cs typeface="+mn-cs"/>
      </a:defRPr>
    </a:lvl3pPr>
    <a:lvl4pPr marL="1321461" algn="l" defTabSz="880980">
      <a:defRPr sz="1800">
        <a:solidFill>
          <a:schemeClr val="tx1"/>
        </a:solidFill>
        <a:latin typeface="+mn-lt"/>
        <a:ea typeface="+mn-ea"/>
        <a:cs typeface="+mn-cs"/>
      </a:defRPr>
    </a:lvl4pPr>
    <a:lvl5pPr marL="1761960" algn="l" defTabSz="880980">
      <a:defRPr sz="1800">
        <a:solidFill>
          <a:schemeClr val="tx1"/>
        </a:solidFill>
        <a:latin typeface="+mn-lt"/>
        <a:ea typeface="+mn-ea"/>
        <a:cs typeface="+mn-cs"/>
      </a:defRPr>
    </a:lvl5pPr>
    <a:lvl6pPr marL="2202450" algn="l" defTabSz="880980">
      <a:defRPr sz="1800">
        <a:solidFill>
          <a:schemeClr val="tx1"/>
        </a:solidFill>
        <a:latin typeface="+mn-lt"/>
        <a:ea typeface="+mn-ea"/>
        <a:cs typeface="+mn-cs"/>
      </a:defRPr>
    </a:lvl6pPr>
    <a:lvl7pPr marL="2642933" algn="l" defTabSz="880980">
      <a:defRPr sz="1800">
        <a:solidFill>
          <a:schemeClr val="tx1"/>
        </a:solidFill>
        <a:latin typeface="+mn-lt"/>
        <a:ea typeface="+mn-ea"/>
        <a:cs typeface="+mn-cs"/>
      </a:defRPr>
    </a:lvl7pPr>
    <a:lvl8pPr marL="3083429" algn="l" defTabSz="880980">
      <a:defRPr sz="1800">
        <a:solidFill>
          <a:schemeClr val="tx1"/>
        </a:solidFill>
        <a:latin typeface="+mn-lt"/>
        <a:ea typeface="+mn-ea"/>
        <a:cs typeface="+mn-cs"/>
      </a:defRPr>
    </a:lvl8pPr>
    <a:lvl9pPr marL="3523916" algn="l" defTabSz="88098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42DC"/>
    <a:srgbClr val="FFAAC3"/>
    <a:srgbClr val="8632FF"/>
    <a:srgbClr val="7B0D9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AAF9C0-B467-367C-8CDA-FC4CAB4C7E3F}">
  <a:tblStyle styleId="{4CAAF9C0-B467-367C-8CDA-FC4CAB4C7E3F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3631" autoAdjust="0"/>
  </p:normalViewPr>
  <p:slideViewPr>
    <p:cSldViewPr>
      <p:cViewPr>
        <p:scale>
          <a:sx n="102" d="100"/>
          <a:sy n="102" d="100"/>
        </p:scale>
        <p:origin x="1184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DFB0BA-784F-4365-BE7A-CA3223AABA20}" type="datetimeFigureOut">
              <a:rPr lang="de-DE"/>
              <a:t>03.02.24</a:t>
            </a:fld>
            <a:endParaRPr lang="de-DE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FD7033-4FA0-444E-94D1-10CEB09A80CB}" type="slidenum">
              <a:rPr lang="de-DE"/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880980">
      <a:defRPr sz="1200">
        <a:solidFill>
          <a:schemeClr val="tx1"/>
        </a:solidFill>
        <a:latin typeface="+mn-lt"/>
        <a:ea typeface="+mn-ea"/>
        <a:cs typeface="+mn-cs"/>
      </a:defRPr>
    </a:lvl1pPr>
    <a:lvl2pPr marL="440512" algn="l" defTabSz="880980">
      <a:defRPr sz="1200">
        <a:solidFill>
          <a:schemeClr val="tx1"/>
        </a:solidFill>
        <a:latin typeface="+mn-lt"/>
        <a:ea typeface="+mn-ea"/>
        <a:cs typeface="+mn-cs"/>
      </a:defRPr>
    </a:lvl2pPr>
    <a:lvl3pPr marL="880980" algn="l" defTabSz="880980">
      <a:defRPr sz="1200">
        <a:solidFill>
          <a:schemeClr val="tx1"/>
        </a:solidFill>
        <a:latin typeface="+mn-lt"/>
        <a:ea typeface="+mn-ea"/>
        <a:cs typeface="+mn-cs"/>
      </a:defRPr>
    </a:lvl3pPr>
    <a:lvl4pPr marL="1321461" algn="l" defTabSz="880980">
      <a:defRPr sz="1200">
        <a:solidFill>
          <a:schemeClr val="tx1"/>
        </a:solidFill>
        <a:latin typeface="+mn-lt"/>
        <a:ea typeface="+mn-ea"/>
        <a:cs typeface="+mn-cs"/>
      </a:defRPr>
    </a:lvl4pPr>
    <a:lvl5pPr marL="1761960" algn="l" defTabSz="880980">
      <a:defRPr sz="1200">
        <a:solidFill>
          <a:schemeClr val="tx1"/>
        </a:solidFill>
        <a:latin typeface="+mn-lt"/>
        <a:ea typeface="+mn-ea"/>
        <a:cs typeface="+mn-cs"/>
      </a:defRPr>
    </a:lvl5pPr>
    <a:lvl6pPr marL="2202450" algn="l" defTabSz="880980">
      <a:defRPr sz="1200">
        <a:solidFill>
          <a:schemeClr val="tx1"/>
        </a:solidFill>
        <a:latin typeface="+mn-lt"/>
        <a:ea typeface="+mn-ea"/>
        <a:cs typeface="+mn-cs"/>
      </a:defRPr>
    </a:lvl6pPr>
    <a:lvl7pPr marL="2642933" algn="l" defTabSz="880980">
      <a:defRPr sz="1200">
        <a:solidFill>
          <a:schemeClr val="tx1"/>
        </a:solidFill>
        <a:latin typeface="+mn-lt"/>
        <a:ea typeface="+mn-ea"/>
        <a:cs typeface="+mn-cs"/>
      </a:defRPr>
    </a:lvl7pPr>
    <a:lvl8pPr marL="3083429" algn="l" defTabSz="880980">
      <a:defRPr sz="1200">
        <a:solidFill>
          <a:schemeClr val="tx1"/>
        </a:solidFill>
        <a:latin typeface="+mn-lt"/>
        <a:ea typeface="+mn-ea"/>
        <a:cs typeface="+mn-cs"/>
      </a:defRPr>
    </a:lvl8pPr>
    <a:lvl9pPr marL="3523916" algn="l" defTabSz="88098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5488" y="511175"/>
            <a:ext cx="3397250" cy="2547938"/>
          </a:xfrm>
          <a:ln/>
        </p:spPr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Vorstellung der Personen durch Randolf; Kurz erklären, wer welche Rolle einnimmt</a:t>
            </a:r>
            <a:endParaRPr/>
          </a:p>
          <a:p>
            <a:pPr>
              <a:defRPr/>
            </a:pPr>
            <a:r>
              <a:rPr lang="de-DE"/>
              <a:t>Fragen lieber am Schluss.</a:t>
            </a:r>
            <a:endParaRPr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5488" y="511175"/>
            <a:ext cx="3397250" cy="2547938"/>
          </a:xfrm>
          <a:ln/>
        </p:spPr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Alle</a:t>
            </a:r>
            <a:endParaRPr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Randolf</a:t>
            </a:r>
            <a:endParaRPr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Patrick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Karin (HS Mainz) und Randolf (DFH)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Randolf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Karin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E118A8-0CDA-B3B4-1AF6-10122A386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D7033-4FA0-444E-94D1-10CEB09A80C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23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Karin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Karin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7886700" cy="115212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7544" y="1309910"/>
            <a:ext cx="7886700" cy="4351338"/>
          </a:xfrm>
        </p:spPr>
        <p:txBody>
          <a:bodyPr/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B06ED0-BFDB-CC46-B815-FB01A9AE7D3A}" type="datetime1">
              <a:rPr lang="fr-FR"/>
              <a:t>03/02/2024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107504" y="6309321"/>
            <a:ext cx="2664295" cy="412156"/>
          </a:xfrm>
        </p:spPr>
        <p:txBody>
          <a:bodyPr/>
          <a:lstStyle/>
          <a:p>
            <a:pPr>
              <a:defRPr/>
            </a:pPr>
            <a:fld id="{3D4CCC45-224D-B94D-97AB-CB4F4419C3C1}" type="datetime1">
              <a:rPr lang="fr-FR"/>
              <a:t>03/02/2024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C6E45F-2DA7-2C43-A4B0-CA2426EC620F}" type="datetime1">
              <a:rPr lang="fr-FR"/>
              <a:t>03/02/2024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7886700" cy="992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7544" y="141277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1B15E-8678-004B-9082-21E7C24400EF}" type="datetime1">
              <a:rPr lang="fr-FR"/>
              <a:t>03/02/2024</a:t>
            </a:fld>
            <a:endParaRPr lang="fr-FR"/>
          </a:p>
        </p:txBody>
      </p:sp>
      <p:pic>
        <p:nvPicPr>
          <p:cNvPr id="7" name="Image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3203848" y="6309320"/>
            <a:ext cx="2304256" cy="415522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237313"/>
            <a:ext cx="3086100" cy="48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81800E-CAF9-114B-8091-73024CE9A28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" name="Bild 1" descr="HSM_Logo_W_orange_lang.eps"/>
          <p:cNvPicPr>
            <a:picLocks noChangeAspect="1"/>
          </p:cNvPicPr>
          <p:nvPr userDrawn="1"/>
        </p:nvPicPr>
        <p:blipFill>
          <a:blip r:embed="rId6"/>
          <a:srcRect r="47389" b="-3905"/>
          <a:stretch/>
        </p:blipFill>
        <p:spPr bwMode="auto">
          <a:xfrm>
            <a:off x="107505" y="6428216"/>
            <a:ext cx="2808312" cy="241144"/>
          </a:xfrm>
          <a:prstGeom prst="rect">
            <a:avLst/>
          </a:prstGeom>
        </p:spPr>
      </p:pic>
      <p:pic>
        <p:nvPicPr>
          <p:cNvPr id="11" name="Picture 2" descr="D:\Bureau\3-FRANCO-ALLEMAND 1\2-PRESENT. COM.AMFA (rentrées, prospectus...)\5 DEPLIANTS &amp; AFFICHE  &amp; FORUM\Prospectus Metz Mainz et logos\logos flyer\Image3.pn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6444208" y="6237312"/>
            <a:ext cx="1443338" cy="5108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hyperlink" Target="https://www.linkedin.com/groups/12817021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ster-franco-allemand.com/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tif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management.hs-mainz.de/qisserver/pages/cs/sys/portal/hisinoneStartPage.faces?chco=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e-candidat-univ-lorrain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spect="1" noChangeArrowheads="1"/>
          </p:cNvSpPr>
          <p:nvPr>
            <p:ph type="ctrTitle" idx="4294967295"/>
          </p:nvPr>
        </p:nvSpPr>
        <p:spPr bwMode="auto">
          <a:xfrm>
            <a:off x="720602" y="2708920"/>
            <a:ext cx="7992888" cy="278095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000" b="1" dirty="0">
                <a:latin typeface="Calibri"/>
                <a:cs typeface="Calibri"/>
              </a:rPr>
              <a:t>Master Management </a:t>
            </a:r>
            <a:br>
              <a:rPr lang="en-US" sz="6000" b="1" dirty="0">
                <a:latin typeface="Calibri"/>
                <a:cs typeface="Calibri"/>
              </a:rPr>
            </a:br>
            <a:r>
              <a:rPr lang="en-US" sz="6000" b="1" dirty="0">
                <a:latin typeface="Calibri"/>
                <a:cs typeface="Calibri"/>
              </a:rPr>
              <a:t>Franco-</a:t>
            </a:r>
            <a:r>
              <a:rPr lang="en-US" sz="6000" b="1" dirty="0" err="1">
                <a:latin typeface="Calibri"/>
                <a:cs typeface="Calibri"/>
              </a:rPr>
              <a:t>Allemand</a:t>
            </a:r>
            <a:br>
              <a:rPr lang="en-US" sz="6000" b="1" dirty="0">
                <a:latin typeface="Calibri"/>
                <a:cs typeface="Calibri"/>
              </a:rPr>
            </a:br>
            <a:endParaRPr lang="de-DE" sz="1600" b="1" dirty="0">
              <a:latin typeface="Calibri"/>
              <a:cs typeface="Calibri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5576" y="980728"/>
            <a:ext cx="2880320" cy="8914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23928" y="1052736"/>
            <a:ext cx="4415242" cy="796192"/>
          </a:xfrm>
          <a:prstGeom prst="rect">
            <a:avLst/>
          </a:prstGeom>
        </p:spPr>
      </p:pic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/>
          <p:nvPr/>
        </p:nvSpPr>
        <p:spPr bwMode="auto">
          <a:xfrm>
            <a:off x="526027" y="3001656"/>
            <a:ext cx="2808310" cy="295462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i="1">
                <a:solidFill>
                  <a:srgbClr val="000000"/>
                </a:solidFill>
              </a:rPr>
              <a:t>Prof. Dr. Randolf Schrank </a:t>
            </a:r>
            <a:endParaRPr lang="de-DE" sz="14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 </a:t>
            </a:r>
            <a:r>
              <a:rPr lang="de-DE" sz="1000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Studiengangleiter HS Mainz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Unternehmensführung und Internationales Management</a:t>
            </a:r>
            <a:endParaRPr/>
          </a:p>
          <a:p>
            <a:pPr algn="ctr"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10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Hochschule Mainz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Lucy-Hillebrand-Straße 2 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rgbClr val="000000"/>
                </a:solidFill>
              </a:rPr>
              <a:t>D 55128 Mainz </a:t>
            </a:r>
            <a:endParaRPr lang="de-DE" sz="14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rgbClr val="000000"/>
                </a:solidFill>
              </a:rPr>
              <a:t>Tel. +49 6131 628-3275 </a:t>
            </a:r>
            <a:endParaRPr lang="de-DE" sz="14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rgbClr val="000000"/>
                </a:solidFill>
              </a:rPr>
              <a:t>Fax +49 6131 628-93275 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10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randolf.schrank@hs-mainz.de</a:t>
            </a:r>
            <a:endParaRPr lang="de-DE" sz="1200">
              <a:solidFill>
                <a:srgbClr val="000000"/>
              </a:solidFill>
            </a:endParaRPr>
          </a:p>
          <a:p>
            <a:pPr algn="ctr"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</a:rPr>
              <a:t>  </a:t>
            </a:r>
            <a:endParaRPr/>
          </a:p>
        </p:txBody>
      </p:sp>
      <p:sp>
        <p:nvSpPr>
          <p:cNvPr id="6" name="Rechteck 18"/>
          <p:cNvSpPr/>
          <p:nvPr/>
        </p:nvSpPr>
        <p:spPr bwMode="auto">
          <a:xfrm>
            <a:off x="159185" y="1143205"/>
            <a:ext cx="2896133" cy="4624160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hteck 24"/>
          <p:cNvSpPr/>
          <p:nvPr/>
        </p:nvSpPr>
        <p:spPr bwMode="auto">
          <a:xfrm>
            <a:off x="3055318" y="1143204"/>
            <a:ext cx="2808310" cy="4630078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hteck 1023"/>
          <p:cNvSpPr/>
          <p:nvPr/>
        </p:nvSpPr>
        <p:spPr bwMode="auto">
          <a:xfrm>
            <a:off x="-15884" y="5822262"/>
            <a:ext cx="8697741" cy="51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4400" b="0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" name="Rechteck 1024"/>
          <p:cNvSpPr/>
          <p:nvPr/>
        </p:nvSpPr>
        <p:spPr bwMode="auto">
          <a:xfrm>
            <a:off x="143803" y="5772480"/>
            <a:ext cx="8631340" cy="399187"/>
          </a:xfrm>
          <a:prstGeom prst="rect">
            <a:avLst/>
          </a:prstGeom>
          <a:solidFill>
            <a:srgbClr val="FF99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b="1" i="0" u="none" strike="noStrike" cap="none" dirty="0">
                <a:ln>
                  <a:noFill/>
                </a:ln>
                <a:solidFill>
                  <a:srgbClr val="000000"/>
                </a:solidFill>
                <a:ea typeface="ＭＳ Ｐゴシック"/>
                <a:cs typeface="Calibri"/>
              </a:rPr>
              <a:t>Homepage MFA: </a:t>
            </a:r>
            <a:r>
              <a:rPr lang="de-DE" sz="2500" b="1" dirty="0"/>
              <a:t>mfa.hs-mainz.de</a:t>
            </a:r>
            <a:endParaRPr lang="de-DE" sz="2500" b="1" i="0" u="none" strike="noStrike" cap="none" dirty="0">
              <a:ln>
                <a:noFill/>
              </a:ln>
              <a:solidFill>
                <a:srgbClr val="000000"/>
              </a:solidFill>
              <a:ea typeface="ＭＳ Ｐゴシック"/>
              <a:cs typeface="Calibri"/>
            </a:endParaRPr>
          </a:p>
        </p:txBody>
      </p:sp>
      <p:sp>
        <p:nvSpPr>
          <p:cNvPr id="11" name="Rechteck 6"/>
          <p:cNvSpPr/>
          <p:nvPr/>
        </p:nvSpPr>
        <p:spPr bwMode="auto">
          <a:xfrm>
            <a:off x="3406097" y="2981919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i="1" dirty="0"/>
              <a:t>Dr. Karin Ewert-Kling</a:t>
            </a:r>
            <a:br>
              <a:rPr lang="de-DE" sz="1400" dirty="0"/>
            </a:br>
            <a:br>
              <a:rPr lang="de-DE" sz="1400" dirty="0"/>
            </a:br>
            <a:r>
              <a:rPr lang="de-DE" sz="1400" dirty="0"/>
              <a:t>Studiengangkoordinatorin </a:t>
            </a:r>
            <a:endParaRPr dirty="0"/>
          </a:p>
          <a:p>
            <a:pPr>
              <a:defRPr/>
            </a:pPr>
            <a:r>
              <a:rPr lang="de-DE" sz="1400" dirty="0"/>
              <a:t> Master MFA HS Mainz</a:t>
            </a:r>
            <a:endParaRPr dirty="0"/>
          </a:p>
          <a:p>
            <a:pPr>
              <a:defRPr/>
            </a:pPr>
            <a:endParaRPr lang="de-DE" sz="1400" dirty="0"/>
          </a:p>
          <a:p>
            <a:pPr>
              <a:defRPr/>
            </a:pPr>
            <a:endParaRPr lang="de-DE" sz="1000" dirty="0"/>
          </a:p>
          <a:p>
            <a:pPr>
              <a:defRPr/>
            </a:pPr>
            <a:r>
              <a:rPr lang="de-DE" sz="1400" dirty="0"/>
              <a:t>Hochschule Mainz</a:t>
            </a:r>
            <a:endParaRPr dirty="0"/>
          </a:p>
          <a:p>
            <a:pPr>
              <a:defRPr/>
            </a:pPr>
            <a:r>
              <a:rPr lang="de-DE" sz="1400" dirty="0"/>
              <a:t>Lucy-Hillebrand-Straße 2</a:t>
            </a:r>
            <a:endParaRPr dirty="0"/>
          </a:p>
          <a:p>
            <a:pPr>
              <a:defRPr/>
            </a:pPr>
            <a:r>
              <a:rPr lang="de-DE" sz="1400" dirty="0"/>
              <a:t>D 55128 Mainz</a:t>
            </a:r>
            <a:endParaRPr dirty="0"/>
          </a:p>
          <a:p>
            <a:pPr>
              <a:defRPr/>
            </a:pPr>
            <a:r>
              <a:rPr lang="de-DE" sz="1400" dirty="0"/>
              <a:t>Tel.  +49 6131 628-3409</a:t>
            </a:r>
            <a:br>
              <a:rPr lang="de-DE" sz="1400" dirty="0"/>
            </a:br>
            <a:r>
              <a:rPr lang="de-DE" sz="1400" dirty="0"/>
              <a:t>Fax +49 6131 628-93409</a:t>
            </a:r>
            <a:endParaRPr dirty="0"/>
          </a:p>
          <a:p>
            <a:pPr>
              <a:defRPr/>
            </a:pPr>
            <a:endParaRPr lang="de-DE" sz="1000" dirty="0"/>
          </a:p>
          <a:p>
            <a:pPr>
              <a:defRPr/>
            </a:pPr>
            <a:r>
              <a:rPr lang="de-DE" sz="1400" dirty="0"/>
              <a:t>karin.ewert-kling@hs-mainz.de</a:t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12" name="Rechteck 23"/>
          <p:cNvSpPr/>
          <p:nvPr/>
        </p:nvSpPr>
        <p:spPr bwMode="auto">
          <a:xfrm>
            <a:off x="5863630" y="1143202"/>
            <a:ext cx="2926896" cy="4622913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3" name="Rechteck 26"/>
          <p:cNvSpPr/>
          <p:nvPr/>
        </p:nvSpPr>
        <p:spPr bwMode="auto">
          <a:xfrm>
            <a:off x="5982214" y="1286853"/>
            <a:ext cx="32513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/>
              <a:t>Bewerbung und Einschreibung:</a:t>
            </a:r>
            <a:endParaRPr lang="de-DE" sz="800" dirty="0"/>
          </a:p>
          <a:p>
            <a:pPr>
              <a:defRPr/>
            </a:pPr>
            <a:r>
              <a:rPr lang="de-DE" sz="1400" dirty="0"/>
              <a:t>Hochschule Mainz</a:t>
            </a:r>
            <a:endParaRPr dirty="0"/>
          </a:p>
          <a:p>
            <a:pPr>
              <a:defRPr/>
            </a:pPr>
            <a:r>
              <a:rPr lang="de-DE" sz="1400" dirty="0"/>
              <a:t>Studierendenbüro</a:t>
            </a:r>
            <a:endParaRPr dirty="0"/>
          </a:p>
          <a:p>
            <a:pPr>
              <a:defRPr/>
            </a:pPr>
            <a:r>
              <a:rPr lang="de-DE" sz="1400" dirty="0"/>
              <a:t>Lucy-Hillebrand-Straße 2</a:t>
            </a:r>
            <a:endParaRPr dirty="0"/>
          </a:p>
          <a:p>
            <a:pPr>
              <a:defRPr/>
            </a:pPr>
            <a:r>
              <a:rPr lang="de-DE" sz="1400" dirty="0"/>
              <a:t>D 55128 Mainz</a:t>
            </a:r>
            <a:endParaRPr dirty="0"/>
          </a:p>
          <a:p>
            <a:pPr>
              <a:defRPr/>
            </a:pPr>
            <a:endParaRPr lang="de-DE" sz="800" dirty="0"/>
          </a:p>
          <a:p>
            <a:pPr>
              <a:defRPr/>
            </a:pPr>
            <a:r>
              <a:rPr lang="de-DE" sz="1400" b="1" i="1" dirty="0"/>
              <a:t>Studienbüro Fachbereich Wirtschaft                                              Christiane Mann </a:t>
            </a:r>
            <a:endParaRPr dirty="0"/>
          </a:p>
          <a:p>
            <a:pPr>
              <a:defRPr/>
            </a:pPr>
            <a:r>
              <a:rPr lang="de-DE" sz="1400" dirty="0"/>
              <a:t>Tel. +49 6131 628-7382</a:t>
            </a:r>
            <a:endParaRPr dirty="0"/>
          </a:p>
          <a:p>
            <a:pPr>
              <a:defRPr/>
            </a:pPr>
            <a:r>
              <a:rPr lang="de-DE" sz="1400" dirty="0"/>
              <a:t>Fax +49 6131 628-7399</a:t>
            </a:r>
            <a:endParaRPr dirty="0"/>
          </a:p>
          <a:p>
            <a:pPr>
              <a:defRPr/>
            </a:pPr>
            <a:r>
              <a:rPr lang="de-DE" sz="1400" dirty="0"/>
              <a:t>studierendenbuero@hs-mainz.de</a:t>
            </a:r>
            <a:endParaRPr dirty="0"/>
          </a:p>
        </p:txBody>
      </p:sp>
      <p:sp>
        <p:nvSpPr>
          <p:cNvPr id="14" name="Rechteck 12"/>
          <p:cNvSpPr/>
          <p:nvPr/>
        </p:nvSpPr>
        <p:spPr bwMode="auto">
          <a:xfrm>
            <a:off x="5760639" y="1730921"/>
            <a:ext cx="413995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4400" b="0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5" name="Grafik 13"/>
          <p:cNvPicPr>
            <a:picLocks noChangeAspect="1"/>
          </p:cNvPicPr>
          <p:nvPr/>
        </p:nvPicPr>
        <p:blipFill>
          <a:blip r:embed="rId2"/>
          <a:srcRect l="3809" t="13093" r="32962" b="20430"/>
          <a:stretch/>
        </p:blipFill>
        <p:spPr bwMode="auto">
          <a:xfrm>
            <a:off x="5982214" y="3872976"/>
            <a:ext cx="2708298" cy="1600172"/>
          </a:xfrm>
          <a:prstGeom prst="rect">
            <a:avLst/>
          </a:prstGeom>
        </p:spPr>
      </p:pic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10</a:t>
            </a:fld>
            <a:endParaRPr lang="fr-FR"/>
          </a:p>
        </p:txBody>
      </p:sp>
      <p:sp>
        <p:nvSpPr>
          <p:cNvPr id="17" name="Titel 1"/>
          <p:cNvSpPr/>
          <p:nvPr/>
        </p:nvSpPr>
        <p:spPr bwMode="auto">
          <a:xfrm>
            <a:off x="323528" y="188640"/>
            <a:ext cx="8280919" cy="992906"/>
          </a:xfrm>
          <a:prstGeom prst="rect">
            <a:avLst/>
          </a:prstGeom>
          <a:noFill/>
        </p:spPr>
        <p:txBody>
          <a:bodyPr vert="horz" wrap="square" lIns="88104" tIns="44077" rIns="88104" bIns="4407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b="1">
                <a:solidFill>
                  <a:srgbClr val="FF9900"/>
                </a:solidFill>
                <a:latin typeface="Calibri"/>
                <a:cs typeface="Calibri"/>
              </a:rPr>
              <a:t>Kontakt in Mainz</a:t>
            </a:r>
            <a:endParaRPr lang="de-DE" sz="3600">
              <a:solidFill>
                <a:srgbClr val="FF9900"/>
              </a:solidFill>
              <a:latin typeface="Calibri"/>
              <a:cs typeface="Calibri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rcRect r="7564"/>
          <a:stretch/>
        </p:blipFill>
        <p:spPr bwMode="auto">
          <a:xfrm>
            <a:off x="3632272" y="1340543"/>
            <a:ext cx="1390342" cy="159113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rcRect l="8334" r="14587"/>
          <a:stretch/>
        </p:blipFill>
        <p:spPr bwMode="auto">
          <a:xfrm>
            <a:off x="953416" y="1325353"/>
            <a:ext cx="1395492" cy="16016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21"/>
          <p:cNvSpPr/>
          <p:nvPr/>
        </p:nvSpPr>
        <p:spPr bwMode="auto">
          <a:xfrm>
            <a:off x="5982214" y="1286853"/>
            <a:ext cx="3251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/>
              <a:t>Bewerbung und Einschreibung:</a:t>
            </a:r>
            <a:endParaRPr lang="de-DE" sz="800"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Université de Lorraine </a:t>
            </a:r>
            <a:endParaRPr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IAE Metz </a:t>
            </a:r>
            <a:r>
              <a:rPr lang="fr-FR" sz="1400" dirty="0" err="1"/>
              <a:t>School</a:t>
            </a:r>
            <a:r>
              <a:rPr lang="fr-FR" sz="1400" dirty="0"/>
              <a:t> of Management </a:t>
            </a:r>
            <a:br>
              <a:rPr lang="fr-FR" sz="1400" dirty="0"/>
            </a:br>
            <a:r>
              <a:rPr lang="fr-FR" sz="1400" dirty="0"/>
              <a:t>1 rue Augustin Fresnel </a:t>
            </a:r>
            <a:endParaRPr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57000 Metz cedex 03 </a:t>
            </a:r>
            <a:br>
              <a:rPr lang="fr-FR" sz="1400" dirty="0"/>
            </a:br>
            <a:r>
              <a:rPr lang="fr-FR" sz="1400" dirty="0">
                <a:solidFill>
                  <a:srgbClr val="000000"/>
                </a:solidFill>
              </a:rPr>
              <a:t>Tel. +33 3 72 74 88 40</a:t>
            </a:r>
            <a:endParaRPr dirty="0"/>
          </a:p>
          <a:p>
            <a:pPr>
              <a:defRPr/>
            </a:pPr>
            <a:endParaRPr lang="de-DE" sz="1200" dirty="0"/>
          </a:p>
        </p:txBody>
      </p:sp>
      <p:sp>
        <p:nvSpPr>
          <p:cNvPr id="5" name="Titel 1"/>
          <p:cNvSpPr/>
          <p:nvPr/>
        </p:nvSpPr>
        <p:spPr bwMode="auto">
          <a:xfrm>
            <a:off x="11803" y="-45246"/>
            <a:ext cx="8280919" cy="992906"/>
          </a:xfrm>
          <a:prstGeom prst="rect">
            <a:avLst/>
          </a:prstGeom>
          <a:noFill/>
        </p:spPr>
        <p:txBody>
          <a:bodyPr vert="horz" wrap="square" lIns="88104" tIns="44077" rIns="88104" bIns="4407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000" b="1" dirty="0">
                <a:solidFill>
                  <a:srgbClr val="7B0D92"/>
                </a:solidFill>
                <a:latin typeface="Calibri"/>
                <a:cs typeface="Calibri"/>
              </a:rPr>
              <a:t>  Kontakt in Metz</a:t>
            </a:r>
            <a:endParaRPr lang="de-DE" sz="3000" dirty="0">
              <a:solidFill>
                <a:srgbClr val="7B0D92"/>
              </a:solidFill>
              <a:latin typeface="Calibri"/>
              <a:cs typeface="Calibri"/>
            </a:endParaRPr>
          </a:p>
        </p:txBody>
      </p:sp>
      <p:sp>
        <p:nvSpPr>
          <p:cNvPr id="6" name="Textfeld 4"/>
          <p:cNvSpPr/>
          <p:nvPr/>
        </p:nvSpPr>
        <p:spPr bwMode="auto">
          <a:xfrm>
            <a:off x="323528" y="3001656"/>
            <a:ext cx="2605813" cy="292384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i="1">
                <a:solidFill>
                  <a:srgbClr val="000000"/>
                </a:solidFill>
              </a:rPr>
              <a:t>Prof. Dr. Patrick Barthel </a:t>
            </a:r>
            <a:endParaRPr lang="de-DE" sz="14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8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Studiengangleiter 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IAE Metz- School of Management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Marketing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8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/>
              <a:t>IAE Metz School of Management </a:t>
            </a:r>
            <a:br>
              <a:rPr lang="fr-FR" sz="1300"/>
            </a:br>
            <a:r>
              <a:rPr lang="fr-FR" sz="1300"/>
              <a:t>Université de Lorraine </a:t>
            </a:r>
            <a:br>
              <a:rPr lang="fr-FR" sz="1300"/>
            </a:br>
            <a:r>
              <a:rPr lang="fr-FR" sz="1300"/>
              <a:t>1 rue Augustin Fresnel </a:t>
            </a:r>
            <a:br>
              <a:rPr lang="fr-FR" sz="1300"/>
            </a:br>
            <a:r>
              <a:rPr lang="fr-FR" sz="1300"/>
              <a:t>CS 15100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/>
              <a:t>57000 Metz cedex 03 </a:t>
            </a:r>
            <a:br>
              <a:rPr lang="fr-FR" sz="1300"/>
            </a:br>
            <a:r>
              <a:rPr lang="fr-FR" sz="1300">
                <a:solidFill>
                  <a:srgbClr val="000000"/>
                </a:solidFill>
              </a:rPr>
              <a:t>Tel. +33 6 35 19 19 22 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8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patrick.barthel@univ-lorraine.fr</a:t>
            </a:r>
            <a:endParaRPr/>
          </a:p>
          <a:p>
            <a:pPr algn="ctr"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</a:rPr>
              <a:t>  </a:t>
            </a:r>
            <a:endParaRPr/>
          </a:p>
        </p:txBody>
      </p:sp>
      <p:sp>
        <p:nvSpPr>
          <p:cNvPr id="7" name="Rechteck 18"/>
          <p:cNvSpPr/>
          <p:nvPr/>
        </p:nvSpPr>
        <p:spPr bwMode="auto">
          <a:xfrm>
            <a:off x="159185" y="1143205"/>
            <a:ext cx="2896133" cy="4624160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hteck 24"/>
          <p:cNvSpPr/>
          <p:nvPr/>
        </p:nvSpPr>
        <p:spPr bwMode="auto">
          <a:xfrm>
            <a:off x="3055318" y="1143204"/>
            <a:ext cx="2808310" cy="4630078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hteck 1023"/>
          <p:cNvSpPr/>
          <p:nvPr/>
        </p:nvSpPr>
        <p:spPr bwMode="auto">
          <a:xfrm>
            <a:off x="-15884" y="5822262"/>
            <a:ext cx="8697741" cy="51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4400" b="0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" name="Rechteck 1024"/>
          <p:cNvSpPr/>
          <p:nvPr/>
        </p:nvSpPr>
        <p:spPr bwMode="auto">
          <a:xfrm>
            <a:off x="159185" y="5766117"/>
            <a:ext cx="8631340" cy="399187"/>
          </a:xfrm>
          <a:prstGeom prst="rect">
            <a:avLst/>
          </a:prstGeom>
          <a:solidFill>
            <a:srgbClr val="7B0D9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i="0" u="none" strike="noStrike" cap="none" dirty="0">
                <a:ln>
                  <a:noFill/>
                </a:ln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Homepage IAE-Metz</a:t>
            </a:r>
            <a:r>
              <a:rPr lang="de-DE" b="1" i="0" u="none" strike="noStrike" cap="none" dirty="0">
                <a:ln>
                  <a:noFill/>
                </a:ln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de-DE" sz="2400" b="1" i="0" u="none" strike="noStrike" cap="none" dirty="0">
                <a:ln>
                  <a:noFill/>
                </a:ln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: iaemetz.univ-lorraine.fr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" name="Rechteck 6"/>
          <p:cNvSpPr/>
          <p:nvPr/>
        </p:nvSpPr>
        <p:spPr bwMode="auto">
          <a:xfrm>
            <a:off x="3275857" y="2981919"/>
            <a:ext cx="24482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/>
              <a:t>Cathy Will</a:t>
            </a:r>
            <a:br>
              <a:rPr lang="de-DE" sz="1400"/>
            </a:br>
            <a:br>
              <a:rPr lang="de-DE" sz="1400"/>
            </a:br>
            <a:r>
              <a:rPr lang="de-DE" sz="1400"/>
              <a:t>Koordinatorin </a:t>
            </a:r>
            <a:endParaRPr/>
          </a:p>
          <a:p>
            <a:pPr>
              <a:defRPr/>
            </a:pPr>
            <a:r>
              <a:rPr lang="de-DE" sz="1400"/>
              <a:t>Master MFA IAE-Metz (M1)</a:t>
            </a:r>
            <a:endParaRPr/>
          </a:p>
          <a:p>
            <a:pPr>
              <a:defRPr/>
            </a:pPr>
            <a:endParaRPr lang="de-DE" sz="140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/>
              <a:t>IAE Metz School of Management </a:t>
            </a:r>
            <a:br>
              <a:rPr lang="fr-FR" sz="1300"/>
            </a:br>
            <a:r>
              <a:rPr lang="fr-FR" sz="1300"/>
              <a:t>Université de Lorraine 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/>
              <a:t>1 rue Augustin Fresnel </a:t>
            </a:r>
            <a:br>
              <a:rPr lang="fr-FR" sz="1300"/>
            </a:br>
            <a:r>
              <a:rPr lang="fr-FR" sz="1300"/>
              <a:t>CS 15100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/>
              <a:t>57000 Metz cedex 03  </a:t>
            </a:r>
            <a:br>
              <a:rPr lang="fr-FR" sz="1300"/>
            </a:br>
            <a:r>
              <a:rPr lang="fr-FR" sz="1300">
                <a:solidFill>
                  <a:srgbClr val="000000"/>
                </a:solidFill>
              </a:rPr>
              <a:t>Tel. +33 3 72 74 88 51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1400"/>
          </a:p>
          <a:p>
            <a:pPr>
              <a:defRPr/>
            </a:pPr>
            <a:r>
              <a:rPr lang="de-DE" sz="1400"/>
              <a:t>cathy.will@hs-mainz.de</a:t>
            </a:r>
            <a:br>
              <a:rPr lang="de-DE" sz="1400"/>
            </a:br>
            <a:endParaRPr lang="de-DE" sz="1400"/>
          </a:p>
        </p:txBody>
      </p:sp>
      <p:sp>
        <p:nvSpPr>
          <p:cNvPr id="12" name="Rechteck 23"/>
          <p:cNvSpPr/>
          <p:nvPr/>
        </p:nvSpPr>
        <p:spPr bwMode="auto">
          <a:xfrm>
            <a:off x="5863630" y="1143202"/>
            <a:ext cx="2926896" cy="4622913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760639" y="1730921"/>
            <a:ext cx="413995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4400" b="0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5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40152" y="2924944"/>
            <a:ext cx="2736304" cy="855095"/>
          </a:xfrm>
          <a:prstGeom prst="rect">
            <a:avLst/>
          </a:prstGeom>
        </p:spPr>
      </p:pic>
      <p:pic>
        <p:nvPicPr>
          <p:cNvPr id="16" name="Imag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84168" y="3861048"/>
            <a:ext cx="2448272" cy="1833755"/>
          </a:xfrm>
          <a:prstGeom prst="rect">
            <a:avLst/>
          </a:prstGeom>
        </p:spPr>
      </p:pic>
      <p:sp>
        <p:nvSpPr>
          <p:cNvPr id="17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11</a:t>
            </a:fld>
            <a:endParaRPr lang="fr-FR"/>
          </a:p>
        </p:txBody>
      </p:sp>
      <p:pic>
        <p:nvPicPr>
          <p:cNvPr id="18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15370" y="1268760"/>
            <a:ext cx="1185216" cy="1656184"/>
          </a:xfrm>
          <a:prstGeom prst="rect">
            <a:avLst/>
          </a:prstGeom>
        </p:spPr>
      </p:pic>
      <p:pic>
        <p:nvPicPr>
          <p:cNvPr id="19" name="Image 2">
            <a:extLst>
              <a:ext uri="{FF2B5EF4-FFF2-40B4-BE49-F238E27FC236}">
                <a16:creationId xmlns:a16="http://schemas.microsoft.com/office/drawing/2014/main" id="{D338CDC4-583E-8E77-CEBE-4D4A94275F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673" y="1289820"/>
            <a:ext cx="1683763" cy="168376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9EA3C88-D5E8-58FF-8FDD-A95E7023AD94}"/>
              </a:ext>
            </a:extLst>
          </p:cNvPr>
          <p:cNvSpPr txBox="1"/>
          <p:nvPr/>
        </p:nvSpPr>
        <p:spPr bwMode="auto">
          <a:xfrm>
            <a:off x="3030590" y="165232"/>
            <a:ext cx="6107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fr-FR" sz="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fr-FR" sz="1600" b="1" i="1" u="sng" strike="noStrike" kern="100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https://master-franco-allemand.com</a:t>
            </a:r>
            <a:endParaRPr lang="fr-FR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fr-FR" sz="1600" b="1" i="1" u="sng" strike="noStrike" kern="100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https://www.linkedin.com/groups/12817021/</a:t>
            </a:r>
            <a:endParaRPr lang="fr-FR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3568" y="980728"/>
            <a:ext cx="2880320" cy="891455"/>
          </a:xfrm>
          <a:prstGeom prst="rect">
            <a:avLst/>
          </a:prstGeom>
        </p:spPr>
      </p:pic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12</a:t>
            </a:fld>
            <a:endParaRPr lang="fr-FR"/>
          </a:p>
        </p:txBody>
      </p:sp>
      <p:pic>
        <p:nvPicPr>
          <p:cNvPr id="8" name="Picture 2" descr="D:\Bureau\3-FRANCO-ALLEMAND 1\2-PRESENT. COM.AMFA (rentrées, prospectus...)\5 DEPLIANTS &amp; AFFICHE  &amp; FORUM\Prospectus Metz Mainz et logos\logos flyer\Image3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572000" y="4750640"/>
            <a:ext cx="4183959" cy="1446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 txBox="1">
            <a:spLocks noChangeAspect="1" noChangeArrowheads="1"/>
          </p:cNvSpPr>
          <p:nvPr/>
        </p:nvSpPr>
        <p:spPr bwMode="auto">
          <a:xfrm>
            <a:off x="1037607" y="2238156"/>
            <a:ext cx="7068786" cy="21219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>
                <a:solidFill>
                  <a:srgbClr val="FF9900"/>
                </a:solidFill>
                <a:latin typeface="Calibri"/>
                <a:cs typeface="Calibri"/>
              </a:rPr>
              <a:t>VIELEN DANK FÜR IHRE AUFMERKSAMKEIT</a:t>
            </a:r>
            <a:br>
              <a:rPr lang="en-US" sz="1600" b="1">
                <a:solidFill>
                  <a:srgbClr val="FF9900"/>
                </a:solidFill>
                <a:latin typeface="Calibri"/>
                <a:cs typeface="Calibri"/>
              </a:rPr>
            </a:br>
            <a:br>
              <a:rPr lang="en-US" sz="1600" b="1">
                <a:solidFill>
                  <a:srgbClr val="FF9900"/>
                </a:solidFill>
                <a:latin typeface="Calibri"/>
                <a:cs typeface="Calibri"/>
              </a:rPr>
            </a:br>
            <a:r>
              <a:rPr lang="en-US" sz="4000" b="1">
                <a:solidFill>
                  <a:srgbClr val="8632FF"/>
                </a:solidFill>
                <a:latin typeface="Calibri"/>
                <a:cs typeface="Calibri"/>
              </a:rPr>
              <a:t>MERCI POUR VOTRE ATTENTION</a:t>
            </a:r>
            <a:endParaRPr lang="de-DE" sz="1800" b="1" dirty="0">
              <a:solidFill>
                <a:srgbClr val="8632FF"/>
              </a:solidFill>
              <a:latin typeface="Calibri"/>
              <a:cs typeface="Calibri"/>
            </a:endParaRP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51D48AF8-ABD5-B000-FCD2-213B3760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44" y="508978"/>
            <a:ext cx="3306175" cy="140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7F0CD8-B433-818B-C388-592F360CE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27584" y="4685581"/>
            <a:ext cx="3379843" cy="19011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9"/>
          <p:cNvSpPr>
            <a:spLocks noGrp="1"/>
          </p:cNvSpPr>
          <p:nvPr>
            <p:ph idx="1"/>
          </p:nvPr>
        </p:nvSpPr>
        <p:spPr bwMode="auto">
          <a:xfrm>
            <a:off x="971600" y="1437723"/>
            <a:ext cx="7886700" cy="40004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400" dirty="0">
                <a:cs typeface="Calibri"/>
              </a:rPr>
              <a:t>Vorstellung der Universitäten/</a:t>
            </a:r>
            <a:r>
              <a:rPr lang="de-DE" sz="2400" dirty="0" err="1">
                <a:solidFill>
                  <a:srgbClr val="FF42DC"/>
                </a:solidFill>
                <a:cs typeface="Calibri"/>
              </a:rPr>
              <a:t>Présentation</a:t>
            </a:r>
            <a:r>
              <a:rPr lang="de-DE" sz="2400" dirty="0">
                <a:solidFill>
                  <a:srgbClr val="FF42DC"/>
                </a:solidFill>
                <a:cs typeface="Calibri"/>
              </a:rPr>
              <a:t> des </a:t>
            </a:r>
            <a:r>
              <a:rPr lang="de-DE" sz="2400" dirty="0" err="1">
                <a:solidFill>
                  <a:srgbClr val="FF42DC"/>
                </a:solidFill>
                <a:cs typeface="Calibri"/>
              </a:rPr>
              <a:t>universités</a:t>
            </a:r>
            <a:endParaRPr lang="de-DE" sz="2400" dirty="0">
              <a:solidFill>
                <a:srgbClr val="FF42DC"/>
              </a:solidFill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e-DE" sz="2400" dirty="0">
              <a:cs typeface="Calibri"/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400" dirty="0">
                <a:cs typeface="Calibri"/>
              </a:rPr>
              <a:t>Überblick/</a:t>
            </a:r>
            <a:r>
              <a:rPr lang="de-DE" sz="2400" dirty="0" err="1">
                <a:solidFill>
                  <a:srgbClr val="FF42DC"/>
                </a:solidFill>
                <a:cs typeface="Calibri"/>
              </a:rPr>
              <a:t>Caractéristiques</a:t>
            </a:r>
            <a:r>
              <a:rPr lang="de-DE" sz="2400" dirty="0">
                <a:solidFill>
                  <a:srgbClr val="FF42DC"/>
                </a:solidFill>
                <a:cs typeface="Calibri"/>
              </a:rPr>
              <a:t> </a:t>
            </a:r>
            <a:r>
              <a:rPr lang="de-DE" sz="2400" dirty="0" err="1">
                <a:solidFill>
                  <a:srgbClr val="FF42DC"/>
                </a:solidFill>
                <a:cs typeface="Calibri"/>
              </a:rPr>
              <a:t>clefs</a:t>
            </a:r>
            <a:r>
              <a:rPr lang="de-DE" sz="2400" dirty="0">
                <a:solidFill>
                  <a:srgbClr val="FF42DC"/>
                </a:solidFill>
                <a:cs typeface="Calibri"/>
              </a:rPr>
              <a:t> de la </a:t>
            </a:r>
            <a:r>
              <a:rPr lang="de-DE" sz="2400" dirty="0" err="1">
                <a:solidFill>
                  <a:srgbClr val="FF42DC"/>
                </a:solidFill>
                <a:cs typeface="Calibri"/>
              </a:rPr>
              <a:t>formation</a:t>
            </a:r>
            <a:endParaRPr lang="de-DE" sz="2400" dirty="0">
              <a:solidFill>
                <a:srgbClr val="FF42DC"/>
              </a:solidFill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e-DE" sz="2400" dirty="0">
              <a:cs typeface="Calibri"/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400" dirty="0">
                <a:cs typeface="Calibri"/>
              </a:rPr>
              <a:t>Studienverlauf/</a:t>
            </a:r>
            <a:r>
              <a:rPr lang="de-DE" sz="2400" dirty="0">
                <a:solidFill>
                  <a:srgbClr val="FF42DC"/>
                </a:solidFill>
                <a:cs typeface="Calibri"/>
              </a:rPr>
              <a:t>Programme M1 et M2</a:t>
            </a:r>
            <a:endParaRPr lang="de-DE" sz="2400" dirty="0">
              <a:solidFill>
                <a:srgbClr val="FF42DC"/>
              </a:solidFill>
            </a:endParaRPr>
          </a:p>
          <a:p>
            <a:pPr marL="74295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e-DE" sz="2400" dirty="0">
              <a:cs typeface="Calibri"/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400" dirty="0">
                <a:cs typeface="Calibri"/>
              </a:rPr>
              <a:t>Zulassungsvoraussetzungen/</a:t>
            </a:r>
            <a:r>
              <a:rPr lang="de-DE" sz="2400" dirty="0" err="1">
                <a:solidFill>
                  <a:srgbClr val="FF42DC"/>
                </a:solidFill>
                <a:cs typeface="Calibri"/>
              </a:rPr>
              <a:t>Conditions</a:t>
            </a:r>
            <a:r>
              <a:rPr lang="de-DE" sz="2400" dirty="0">
                <a:solidFill>
                  <a:srgbClr val="FF42DC"/>
                </a:solidFill>
                <a:cs typeface="Calibri"/>
              </a:rPr>
              <a:t> </a:t>
            </a:r>
            <a:r>
              <a:rPr lang="de-DE" sz="2400" dirty="0" err="1">
                <a:solidFill>
                  <a:srgbClr val="FF42DC"/>
                </a:solidFill>
                <a:cs typeface="Calibri"/>
              </a:rPr>
              <a:t>d’accès</a:t>
            </a:r>
            <a:endParaRPr lang="de-DE" sz="2400" dirty="0">
              <a:solidFill>
                <a:srgbClr val="FF42DC"/>
              </a:solidFill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e-DE" sz="2400" dirty="0">
              <a:cs typeface="Calibri"/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400" dirty="0">
                <a:cs typeface="Calibri"/>
              </a:rPr>
              <a:t>Bewerbungsverfahren/</a:t>
            </a:r>
            <a:r>
              <a:rPr lang="de-DE" sz="2400" dirty="0" err="1">
                <a:solidFill>
                  <a:srgbClr val="FF42DC"/>
                </a:solidFill>
                <a:cs typeface="Calibri"/>
              </a:rPr>
              <a:t>Dépôt</a:t>
            </a:r>
            <a:r>
              <a:rPr lang="de-DE" sz="2400" dirty="0">
                <a:solidFill>
                  <a:srgbClr val="FF42DC"/>
                </a:solidFill>
                <a:cs typeface="Calibri"/>
              </a:rPr>
              <a:t> des </a:t>
            </a:r>
            <a:r>
              <a:rPr lang="de-DE" sz="2400" dirty="0" err="1">
                <a:solidFill>
                  <a:srgbClr val="FF42DC"/>
                </a:solidFill>
                <a:cs typeface="Calibri"/>
              </a:rPr>
              <a:t>candidatures</a:t>
            </a:r>
            <a:endParaRPr lang="de-DE" sz="2400" dirty="0">
              <a:solidFill>
                <a:srgbClr val="FF42DC"/>
              </a:solidFill>
              <a:cs typeface="Calibri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de-DE" sz="4000" b="1" dirty="0">
                <a:solidFill>
                  <a:srgbClr val="FF9900"/>
                </a:solidFill>
                <a:latin typeface="Calibri"/>
                <a:cs typeface="Calibri"/>
              </a:rPr>
              <a:t>                 </a:t>
            </a:r>
            <a:r>
              <a:rPr lang="de-DE" sz="4000" b="1" dirty="0">
                <a:latin typeface="Calibri"/>
                <a:cs typeface="Calibri"/>
              </a:rPr>
              <a:t>Agenda/</a:t>
            </a:r>
            <a:r>
              <a:rPr lang="de-DE" sz="4000" b="1" dirty="0" err="1">
                <a:latin typeface="Calibri"/>
                <a:cs typeface="Calibri"/>
              </a:rPr>
              <a:t>Sommaire</a:t>
            </a:r>
            <a:r>
              <a:rPr lang="de-DE" sz="4000" b="1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endParaRPr lang="de-DE" sz="44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2</a:t>
            </a:fld>
            <a:endParaRPr lang="fr-FR"/>
          </a:p>
        </p:txBody>
      </p:sp>
      <p:sp>
        <p:nvSpPr>
          <p:cNvPr id="7" name="ZoneTexte 35"/>
          <p:cNvSpPr/>
          <p:nvPr/>
        </p:nvSpPr>
        <p:spPr bwMode="auto">
          <a:xfrm>
            <a:off x="7106856" y="6447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ZoneTexte 36"/>
          <p:cNvSpPr/>
          <p:nvPr/>
        </p:nvSpPr>
        <p:spPr bwMode="auto">
          <a:xfrm>
            <a:off x="5652120" y="653483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                                                  </a:t>
            </a:r>
            <a:endParaRPr/>
          </a:p>
          <a:p>
            <a:pPr>
              <a:defRPr/>
            </a:pPr>
            <a:r>
              <a:rPr lang="fr-FR"/>
              <a:t>                                      </a:t>
            </a:r>
            <a:endParaRPr/>
          </a:p>
        </p:txBody>
      </p:sp>
      <p:sp>
        <p:nvSpPr>
          <p:cNvPr id="9" name="ZoneTexte 37"/>
          <p:cNvSpPr/>
          <p:nvPr/>
        </p:nvSpPr>
        <p:spPr bwMode="auto">
          <a:xfrm>
            <a:off x="497711" y="6493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vgs-online.de/wp-content/uploads/karte-eurotours_schienennetz-klein_rgb.jpg">
            <a:extLst>
              <a:ext uri="{FF2B5EF4-FFF2-40B4-BE49-F238E27FC236}">
                <a16:creationId xmlns:a16="http://schemas.microsoft.com/office/drawing/2014/main" id="{71992015-F5B5-C44A-8179-AB1B892C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55450" y="1267957"/>
            <a:ext cx="3964005" cy="27118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82206" y="229635"/>
            <a:ext cx="6982082" cy="1152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b="1" dirty="0">
                <a:latin typeface="Calibri"/>
                <a:cs typeface="Calibri"/>
              </a:rPr>
              <a:t>1. Vorstellung der Universitäten</a:t>
            </a:r>
            <a:br>
              <a:rPr lang="de-DE" sz="3200" b="1" dirty="0">
                <a:latin typeface="Calibri"/>
                <a:cs typeface="Calibri"/>
              </a:rPr>
            </a:br>
            <a:r>
              <a:rPr lang="de-DE" sz="3200" b="1" dirty="0">
                <a:solidFill>
                  <a:srgbClr val="8632FF"/>
                </a:solidFill>
                <a:latin typeface="Calibri"/>
                <a:cs typeface="Calibri"/>
              </a:rPr>
              <a:t>   </a:t>
            </a:r>
            <a:r>
              <a:rPr lang="de-DE" sz="2800" b="1" dirty="0" err="1">
                <a:solidFill>
                  <a:srgbClr val="8632FF"/>
                </a:solidFill>
                <a:latin typeface="Calibri"/>
                <a:cs typeface="Calibri"/>
              </a:rPr>
              <a:t>Université</a:t>
            </a:r>
            <a:r>
              <a:rPr lang="de-DE" sz="2800" b="1" dirty="0">
                <a:solidFill>
                  <a:srgbClr val="8632FF"/>
                </a:solidFill>
                <a:latin typeface="Calibri"/>
                <a:cs typeface="Calibri"/>
              </a:rPr>
              <a:t> de Lorraine -Standort Metz</a:t>
            </a:r>
            <a:endParaRPr lang="en-GB" sz="3200" dirty="0">
              <a:solidFill>
                <a:srgbClr val="8632FF"/>
              </a:solidFill>
              <a:latin typeface="Calibri"/>
              <a:cs typeface="Calibri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3</a:t>
            </a:fld>
            <a:endParaRPr lang="fr-FR"/>
          </a:p>
        </p:txBody>
      </p:sp>
      <p:sp>
        <p:nvSpPr>
          <p:cNvPr id="6" name="Text Box 5"/>
          <p:cNvSpPr/>
          <p:nvPr/>
        </p:nvSpPr>
        <p:spPr bwMode="auto">
          <a:xfrm rot="21480000">
            <a:off x="322953" y="2188214"/>
            <a:ext cx="2544686" cy="1246495"/>
          </a:xfrm>
          <a:prstGeom prst="rect">
            <a:avLst/>
          </a:prstGeom>
          <a:solidFill>
            <a:srgbClr val="B94DF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900" i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42875">
              <a:defRPr/>
            </a:pPr>
            <a:endParaRPr lang="de-DE" sz="12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42875">
              <a:defRPr/>
            </a:pP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Université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de Lorraine</a:t>
            </a:r>
            <a:endParaRPr dirty="0"/>
          </a:p>
          <a:p>
            <a:pPr marL="142875">
              <a:defRPr/>
            </a:pP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www.univ-lorraine.fr</a:t>
            </a:r>
            <a:endParaRPr dirty="0"/>
          </a:p>
          <a:p>
            <a:pPr marL="142875">
              <a:defRPr/>
            </a:pPr>
            <a:endParaRPr lang="de-DE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Picture 33"/>
          <p:cNvSpPr>
            <a:spLocks noChangeAspect="1" noChangeArrowheads="1"/>
          </p:cNvSpPr>
          <p:nvPr/>
        </p:nvSpPr>
        <p:spPr bwMode="auto">
          <a:xfrm rot="-179008">
            <a:off x="7540625" y="3657278"/>
            <a:ext cx="488950" cy="654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endParaRPr lang="de-DE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" name="Picture 35"/>
          <p:cNvSpPr>
            <a:spLocks noChangeAspect="1" noChangeArrowheads="1"/>
          </p:cNvSpPr>
          <p:nvPr/>
        </p:nvSpPr>
        <p:spPr bwMode="auto">
          <a:xfrm rot="-145331">
            <a:off x="995363" y="5200328"/>
            <a:ext cx="2051050" cy="113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endParaRPr lang="fr-FR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 rot="21422150">
            <a:off x="1337502" y="5741966"/>
            <a:ext cx="432098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fr-FR" sz="2000" b="1">
                <a:solidFill>
                  <a:schemeClr val="tx1"/>
                </a:solidFill>
                <a:latin typeface="Calibri"/>
                <a:cs typeface="Calibri"/>
              </a:rPr>
              <a:t>Guide de l’étudiant UL à télécharger</a:t>
            </a:r>
            <a:endParaRPr lang="fr-FR" sz="18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Rectangle 3"/>
          <p:cNvSpPr/>
          <p:nvPr/>
        </p:nvSpPr>
        <p:spPr bwMode="auto">
          <a:xfrm>
            <a:off x="662709" y="3798025"/>
            <a:ext cx="5874019" cy="4456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de-DE" sz="2800" b="1" dirty="0">
                <a:solidFill>
                  <a:srgbClr val="8632FF"/>
                </a:solidFill>
                <a:latin typeface="Calibri"/>
                <a:cs typeface="Calibri"/>
              </a:rPr>
              <a:t>IAE METZ-School </a:t>
            </a:r>
            <a:r>
              <a:rPr lang="de-DE" sz="2800" b="1" dirty="0" err="1">
                <a:solidFill>
                  <a:srgbClr val="8632FF"/>
                </a:solidFill>
                <a:latin typeface="Calibri"/>
                <a:cs typeface="Calibri"/>
              </a:rPr>
              <a:t>of</a:t>
            </a:r>
            <a:r>
              <a:rPr lang="de-DE" sz="2800" b="1" dirty="0">
                <a:solidFill>
                  <a:srgbClr val="8632FF"/>
                </a:solidFill>
                <a:latin typeface="Calibri"/>
                <a:cs typeface="Calibri"/>
              </a:rPr>
              <a:t> </a:t>
            </a:r>
            <a:r>
              <a:rPr lang="de-DE" sz="2800" b="1" dirty="0" err="1">
                <a:solidFill>
                  <a:srgbClr val="8632FF"/>
                </a:solidFill>
                <a:latin typeface="Calibri"/>
                <a:cs typeface="Calibri"/>
              </a:rPr>
              <a:t>management</a:t>
            </a:r>
            <a:endParaRPr sz="2800" b="1" dirty="0">
              <a:solidFill>
                <a:srgbClr val="8632FF"/>
              </a:solidFill>
            </a:endParaRPr>
          </a:p>
        </p:txBody>
      </p:sp>
      <p:sp>
        <p:nvSpPr>
          <p:cNvPr id="15" name="Text Box 5"/>
          <p:cNvSpPr/>
          <p:nvPr/>
        </p:nvSpPr>
        <p:spPr bwMode="auto">
          <a:xfrm rot="21480000">
            <a:off x="334520" y="4361366"/>
            <a:ext cx="3500235" cy="1369606"/>
          </a:xfrm>
          <a:prstGeom prst="rect">
            <a:avLst/>
          </a:prstGeom>
          <a:solidFill>
            <a:srgbClr val="B94DF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900" i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42875"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IAE Metz School </a:t>
            </a: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Management </a:t>
            </a:r>
            <a:b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Université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de Lorraine </a:t>
            </a:r>
            <a:b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1 </a:t>
            </a: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rue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Augustin Fresnel </a:t>
            </a:r>
            <a:b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57000 </a:t>
            </a:r>
            <a:r>
              <a:rPr lang="de-DE" sz="2000" b="1" dirty="0">
                <a:solidFill>
                  <a:schemeClr val="bg1"/>
                </a:solidFill>
                <a:latin typeface="Calibri"/>
                <a:cs typeface="Calibri"/>
              </a:rPr>
              <a:t>Metz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Cedex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03 </a:t>
            </a:r>
            <a:endParaRPr dirty="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rot="21438395">
            <a:off x="5971058" y="4133317"/>
            <a:ext cx="3031184" cy="1400383"/>
          </a:xfrm>
          <a:prstGeom prst="rect">
            <a:avLst/>
          </a:prstGeom>
          <a:solidFill>
            <a:srgbClr val="B94DF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de-DE" sz="1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Metz: 130 000 Einwohner</a:t>
            </a:r>
            <a:endParaRPr lang="de-DE" sz="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1500 Studierenden (IAE)</a:t>
            </a:r>
            <a:endParaRPr dirty="0"/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Im Netzwerk der </a:t>
            </a:r>
          </a:p>
          <a:p>
            <a:pPr>
              <a:spcBef>
                <a:spcPts val="0"/>
              </a:spcBef>
              <a:buClrTx/>
              <a:buNone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     IAE-France</a:t>
            </a:r>
          </a:p>
          <a:p>
            <a:pPr>
              <a:spcBef>
                <a:spcPts val="0"/>
              </a:spcBef>
              <a:buClrTx/>
              <a:buNone/>
              <a:defRPr/>
            </a:pPr>
            <a:endParaRPr sz="900" dirty="0"/>
          </a:p>
        </p:txBody>
      </p:sp>
      <p:pic>
        <p:nvPicPr>
          <p:cNvPr id="17" name="Picture 4" descr="D:\Bureau\3-FRANCO-ALLEMAND 1\2-PRESENT. COM.AMFA (rentrées, prospectus...)\5 DEPLIANTS &amp; AFFICHE  &amp; FORUM\Prospectus Metz Mainz et logos\Photo IPEFAM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21428429">
            <a:off x="3818062" y="4231459"/>
            <a:ext cx="2155534" cy="14266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1">
            <a:extLst>
              <a:ext uri="{FF2B5EF4-FFF2-40B4-BE49-F238E27FC236}">
                <a16:creationId xmlns:a16="http://schemas.microsoft.com/office/drawing/2014/main" id="{3A1529AB-6F1C-8D93-C578-18EB99F4698A}"/>
              </a:ext>
            </a:extLst>
          </p:cNvPr>
          <p:cNvSpPr>
            <a:spLocks noChangeArrowheads="1"/>
          </p:cNvSpPr>
          <p:nvPr/>
        </p:nvSpPr>
        <p:spPr bwMode="auto">
          <a:xfrm rot="21438395">
            <a:off x="5828944" y="1459735"/>
            <a:ext cx="3104786" cy="1892826"/>
          </a:xfrm>
          <a:prstGeom prst="rect">
            <a:avLst/>
          </a:prstGeom>
          <a:solidFill>
            <a:srgbClr val="B94DF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de-DE" sz="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Eine der größten Universität Frankreichs mit Standorten in Nancy und Metz  </a:t>
            </a:r>
            <a:r>
              <a:rPr lang="de-DE" sz="1600" b="1" i="1" dirty="0">
                <a:solidFill>
                  <a:schemeClr val="bg1"/>
                </a:solidFill>
                <a:latin typeface="Calibri"/>
                <a:cs typeface="Calibri"/>
              </a:rPr>
              <a:t>(62 000 Studierende)</a:t>
            </a:r>
            <a:endParaRPr sz="2000" i="1" dirty="0"/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Umfangreiche Forschungsaktivitäten </a:t>
            </a:r>
            <a:endParaRPr dirty="0"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de-DE" sz="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984272DC-3429-C8DF-F330-1139195F8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" b="7007"/>
          <a:stretch>
            <a:fillRect/>
          </a:stretch>
        </p:blipFill>
        <p:spPr bwMode="auto">
          <a:xfrm>
            <a:off x="7115334" y="217888"/>
            <a:ext cx="1811297" cy="10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6" descr="DSC_619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39212" y="1759726"/>
            <a:ext cx="1587674" cy="2207977"/>
          </a:xfrm>
          <a:prstGeom prst="rect">
            <a:avLst/>
          </a:prstGeom>
          <a:noFill/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8645066" cy="1152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1. Vorstellung der Universitäten: Hochschule Mainz und DFH/UFA</a:t>
            </a:r>
            <a:endParaRPr lang="en-GB" sz="2900" dirty="0">
              <a:latin typeface="Calibri"/>
              <a:cs typeface="Calibri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fr-FR" sz="1100" dirty="0"/>
              <a:t>g</a:t>
            </a:r>
            <a:fld id="{9F81800E-CAF9-114B-8091-73024CE9A28E}" type="slidenum">
              <a:rPr lang="fr-FR" sz="1100"/>
              <a:t>4</a:t>
            </a:fld>
            <a:endParaRPr lang="fr-FR" sz="1100" dirty="0"/>
          </a:p>
        </p:txBody>
      </p:sp>
      <p:sp>
        <p:nvSpPr>
          <p:cNvPr id="6" name="Picture 35"/>
          <p:cNvSpPr>
            <a:spLocks noChangeAspect="1" noChangeArrowheads="1"/>
          </p:cNvSpPr>
          <p:nvPr/>
        </p:nvSpPr>
        <p:spPr bwMode="auto">
          <a:xfrm rot="-145331">
            <a:off x="995363" y="5200328"/>
            <a:ext cx="2051050" cy="113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endParaRPr lang="fr-FR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Text Box 5"/>
          <p:cNvSpPr/>
          <p:nvPr/>
        </p:nvSpPr>
        <p:spPr bwMode="auto">
          <a:xfrm rot="21480000">
            <a:off x="1948922" y="2839611"/>
            <a:ext cx="2780474" cy="1323439"/>
          </a:xfrm>
          <a:prstGeom prst="rect">
            <a:avLst/>
          </a:prstGeom>
          <a:solidFill>
            <a:srgbClr val="FF991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800" i="1" dirty="0">
              <a:solidFill>
                <a:schemeClr val="bg1"/>
              </a:solidFill>
              <a:latin typeface="Calibri"/>
              <a:cs typeface="Arial"/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1"/>
                </a:solidFill>
                <a:latin typeface="Calibri"/>
              </a:rPr>
              <a:t>Hochschule Mainz</a:t>
            </a:r>
            <a:endParaRPr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1"/>
                </a:solidFill>
                <a:latin typeface="Calibri"/>
              </a:rPr>
              <a:t>Lucy-Hillebrand-Straße 2 </a:t>
            </a:r>
            <a:endParaRPr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Calibri"/>
              </a:rPr>
              <a:t>D - 55128 Mainz </a:t>
            </a:r>
            <a:endParaRPr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Calibri"/>
              </a:rPr>
              <a:t>mfa.hs-mainz.de</a:t>
            </a:r>
            <a:endParaRPr dirty="0"/>
          </a:p>
        </p:txBody>
      </p:sp>
      <p:sp>
        <p:nvSpPr>
          <p:cNvPr id="8" name="Text Box 5"/>
          <p:cNvSpPr/>
          <p:nvPr/>
        </p:nvSpPr>
        <p:spPr bwMode="auto">
          <a:xfrm rot="21480000">
            <a:off x="4812852" y="2822186"/>
            <a:ext cx="3862195" cy="1200329"/>
          </a:xfrm>
          <a:prstGeom prst="rect">
            <a:avLst/>
          </a:prstGeom>
          <a:solidFill>
            <a:srgbClr val="FF991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fr-FR" b="1" dirty="0">
                <a:solidFill>
                  <a:schemeClr val="bg1"/>
                </a:solidFill>
              </a:rPr>
              <a:t>Mainz: 220 000 </a:t>
            </a:r>
            <a:r>
              <a:rPr lang="fr-FR" b="1" dirty="0" err="1">
                <a:solidFill>
                  <a:schemeClr val="bg1"/>
                </a:solidFill>
              </a:rPr>
              <a:t>Einwohner</a:t>
            </a:r>
            <a:endParaRPr dirty="0"/>
          </a:p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fr-FR" b="1" dirty="0">
                <a:solidFill>
                  <a:schemeClr val="bg1"/>
                </a:solidFill>
              </a:rPr>
              <a:t>5200 </a:t>
            </a:r>
            <a:r>
              <a:rPr lang="fr-FR" b="1" dirty="0" err="1">
                <a:solidFill>
                  <a:schemeClr val="bg1"/>
                </a:solidFill>
              </a:rPr>
              <a:t>Studierende</a:t>
            </a:r>
            <a:r>
              <a:rPr lang="fr-FR" b="1" dirty="0">
                <a:solidFill>
                  <a:schemeClr val="bg1"/>
                </a:solidFill>
              </a:rPr>
              <a:t> an der HS Mainz</a:t>
            </a:r>
            <a:endParaRPr dirty="0"/>
          </a:p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fr-FR" b="1" dirty="0" err="1">
                <a:solidFill>
                  <a:schemeClr val="bg1"/>
                </a:solidFill>
                <a:cs typeface="Arial"/>
              </a:rPr>
              <a:t>Davon</a:t>
            </a:r>
            <a:r>
              <a:rPr lang="fr-FR" b="1" dirty="0">
                <a:solidFill>
                  <a:schemeClr val="bg1"/>
                </a:solidFill>
                <a:cs typeface="Arial"/>
              </a:rPr>
              <a:t> ca. 3000 </a:t>
            </a:r>
            <a:r>
              <a:rPr lang="fr-FR" b="1" dirty="0" err="1">
                <a:solidFill>
                  <a:schemeClr val="bg1"/>
                </a:solidFill>
                <a:cs typeface="Arial"/>
              </a:rPr>
              <a:t>Studierende</a:t>
            </a:r>
            <a:r>
              <a:rPr lang="fr-FR" b="1" dirty="0">
                <a:solidFill>
                  <a:schemeClr val="bg1"/>
                </a:solidFill>
                <a:cs typeface="Arial"/>
              </a:rPr>
              <a:t> </a:t>
            </a:r>
            <a:r>
              <a:rPr lang="fr-FR" b="1" dirty="0" err="1">
                <a:solidFill>
                  <a:schemeClr val="bg1"/>
                </a:solidFill>
                <a:cs typeface="Arial"/>
              </a:rPr>
              <a:t>im</a:t>
            </a:r>
            <a:r>
              <a:rPr lang="fr-FR" b="1" dirty="0">
                <a:solidFill>
                  <a:schemeClr val="bg1"/>
                </a:solidFill>
                <a:cs typeface="Arial"/>
              </a:rPr>
              <a:t> </a:t>
            </a:r>
            <a:r>
              <a:rPr lang="fr-FR" b="1" dirty="0" err="1">
                <a:solidFill>
                  <a:schemeClr val="bg1"/>
                </a:solidFill>
                <a:cs typeface="Arial"/>
              </a:rPr>
              <a:t>Fachbereich</a:t>
            </a:r>
            <a:r>
              <a:rPr lang="fr-FR" b="1" dirty="0">
                <a:solidFill>
                  <a:schemeClr val="bg1"/>
                </a:solidFill>
                <a:cs typeface="Arial"/>
              </a:rPr>
              <a:t> </a:t>
            </a:r>
            <a:r>
              <a:rPr lang="fr-FR" b="1" dirty="0" err="1">
                <a:solidFill>
                  <a:schemeClr val="bg1"/>
                </a:solidFill>
                <a:cs typeface="Arial"/>
              </a:rPr>
              <a:t>Wirtschaft</a:t>
            </a:r>
            <a:endParaRPr dirty="0"/>
          </a:p>
        </p:txBody>
      </p:sp>
      <p:pic>
        <p:nvPicPr>
          <p:cNvPr id="9" name="Picture 2" descr="http://www.dfh-ufa.org/uploads/media/LOGO_UFA-DFH_RGB_2009_01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09969" y="5091362"/>
            <a:ext cx="2532588" cy="7925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5"/>
          <p:cNvSpPr/>
          <p:nvPr/>
        </p:nvSpPr>
        <p:spPr bwMode="auto">
          <a:xfrm rot="21480000">
            <a:off x="2877869" y="4396455"/>
            <a:ext cx="6028996" cy="166199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de-DE" sz="1700" b="1" dirty="0">
                <a:solidFill>
                  <a:schemeClr val="bg1"/>
                </a:solidFill>
                <a:latin typeface="Arial"/>
                <a:cs typeface="Arial"/>
              </a:rPr>
              <a:t>Organisation beider Länder zur Förderung der wissenschaftlichen Kooperation</a:t>
            </a:r>
            <a:endParaRPr dirty="0"/>
          </a:p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de-DE" sz="1700" b="1" dirty="0">
                <a:solidFill>
                  <a:schemeClr val="bg1"/>
                </a:solidFill>
                <a:latin typeface="Arial"/>
                <a:cs typeface="Arial"/>
              </a:rPr>
              <a:t>Ziel: deutsch-französische Studiengänge zu initiieren, zu evaluieren und finanziell zu fördern</a:t>
            </a:r>
            <a:endParaRPr dirty="0"/>
          </a:p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de-DE" sz="1700" b="1" dirty="0">
                <a:solidFill>
                  <a:schemeClr val="bg1"/>
                </a:solidFill>
                <a:latin typeface="Arial"/>
                <a:cs typeface="Arial"/>
              </a:rPr>
              <a:t>Qualitätsprüfung durch Zertifizierung</a:t>
            </a:r>
            <a:endParaRPr dirty="0"/>
          </a:p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de-DE" sz="1700" b="1" dirty="0">
                <a:solidFill>
                  <a:schemeClr val="bg1"/>
                </a:solidFill>
                <a:latin typeface="Arial"/>
                <a:cs typeface="Arial"/>
              </a:rPr>
              <a:t>185 Studiengänge und 6.400 Studierende im Netzwerk</a:t>
            </a:r>
            <a:endParaRPr lang="fr-FR" sz="1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4"/>
          <p:cNvSpPr/>
          <p:nvPr/>
        </p:nvSpPr>
        <p:spPr bwMode="auto">
          <a:xfrm>
            <a:off x="175406" y="1294597"/>
            <a:ext cx="2893976" cy="39517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2400" b="1" dirty="0">
                <a:solidFill>
                  <a:srgbClr val="FFC000"/>
                </a:solidFill>
                <a:latin typeface="Calibri"/>
                <a:cs typeface="Calibri"/>
              </a:rPr>
              <a:t>HOCHSCHULE MAINZ</a:t>
            </a:r>
            <a:endParaRPr sz="2000" b="1" dirty="0">
              <a:solidFill>
                <a:srgbClr val="FFC000"/>
              </a:solidFill>
            </a:endParaRPr>
          </a:p>
        </p:txBody>
      </p:sp>
      <p:sp>
        <p:nvSpPr>
          <p:cNvPr id="13" name="Rectangle 4"/>
          <p:cNvSpPr/>
          <p:nvPr/>
        </p:nvSpPr>
        <p:spPr bwMode="auto">
          <a:xfrm>
            <a:off x="245598" y="4352922"/>
            <a:ext cx="7776864" cy="49616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3200" b="1" dirty="0">
                <a:solidFill>
                  <a:srgbClr val="FF9900"/>
                </a:solidFill>
                <a:latin typeface="Calibri"/>
                <a:cs typeface="Calibri"/>
              </a:rPr>
              <a:t>DFH</a:t>
            </a:r>
            <a:r>
              <a:rPr lang="fr-FR" sz="3200" b="1" dirty="0">
                <a:solidFill>
                  <a:srgbClr val="8632FF"/>
                </a:solidFill>
                <a:latin typeface="Calibri"/>
                <a:cs typeface="Calibri"/>
              </a:rPr>
              <a:t>/UFA</a:t>
            </a:r>
            <a:endParaRPr sz="2800" b="1" dirty="0">
              <a:solidFill>
                <a:srgbClr val="8632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CD6BF8-6594-FE37-B216-88228F60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52" y="832363"/>
            <a:ext cx="5545965" cy="19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09320"/>
            <a:ext cx="2057400" cy="365125"/>
          </a:xfrm>
        </p:spPr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5</a:t>
            </a:fld>
            <a:endParaRPr lang="fr-FR"/>
          </a:p>
        </p:txBody>
      </p:sp>
      <p:graphicFrame>
        <p:nvGraphicFramePr>
          <p:cNvPr id="5" name="Inhaltsplatzhalter 1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7528463"/>
              </p:ext>
            </p:extLst>
          </p:nvPr>
        </p:nvGraphicFramePr>
        <p:xfrm>
          <a:off x="352265" y="1097175"/>
          <a:ext cx="8408155" cy="4663649"/>
        </p:xfrm>
        <a:graphic>
          <a:graphicData uri="http://schemas.openxmlformats.org/drawingml/2006/table">
            <a:tbl>
              <a:tblPr/>
              <a:tblGrid>
                <a:gridCol w="213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09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2000" b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Intitulé</a:t>
                      </a:r>
                      <a:r>
                        <a:rPr lang="de-DE" sz="20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de la </a:t>
                      </a:r>
                      <a:r>
                        <a:rPr lang="de-DE" sz="2000" b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formation</a:t>
                      </a:r>
                      <a:endParaRPr lang="de-DE" sz="2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20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Master „Management Franco-</a:t>
                      </a:r>
                      <a:r>
                        <a:rPr lang="de-DE" sz="2000" b="0" u="none" strike="noStrike" cap="non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Allemand</a:t>
                      </a:r>
                      <a:r>
                        <a:rPr lang="de-DE" sz="20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“    (MFA)            (Master </a:t>
                      </a:r>
                      <a:r>
                        <a:rPr lang="de-DE" sz="2000" b="0" u="none" strike="noStrike" cap="non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lang="de-DE" sz="20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Arts)</a:t>
                      </a:r>
                      <a:endParaRPr sz="1400" dirty="0"/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68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Studienprogramm</a:t>
                      </a: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Konsekutiv, aufbauend auf jeglichem nicht-wirtschaftlichen Studiengang (&lt; 30% wirtschaftliche Inhalte)</a:t>
                      </a:r>
                      <a:endParaRPr lang="de-DE" sz="1800" b="0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54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2000" b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Rentrée</a:t>
                      </a:r>
                      <a:r>
                        <a:rPr lang="de-DE" sz="20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2024</a:t>
                      </a:r>
                      <a:endParaRPr lang="de-DE" sz="2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Montag 09. September 2024, 10 h in Metz</a:t>
                      </a:r>
                      <a:endParaRPr lang="de-DE" sz="2000" b="1" i="0" u="sng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Bewerbungsfrist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2000" b="1" u="none" strike="noStrike" cap="none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latin typeface="Calibri"/>
                          <a:ea typeface="Arial"/>
                          <a:cs typeface="Calibri"/>
                        </a:rPr>
                        <a:t>Mitte Mai bis 31. Juli 2024 (Mainz)</a:t>
                      </a:r>
                    </a:p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2000" b="1" u="none" strike="noStrike" cap="none" dirty="0">
                          <a:ln>
                            <a:noFill/>
                          </a:ln>
                          <a:solidFill>
                            <a:srgbClr val="8632FF"/>
                          </a:solidFill>
                          <a:latin typeface="Calibri"/>
                          <a:ea typeface="Arial"/>
                          <a:cs typeface="Calibri"/>
                        </a:rPr>
                        <a:t>15 </a:t>
                      </a:r>
                      <a:r>
                        <a:rPr lang="de-DE" sz="2000" b="1" u="none" strike="noStrike" cap="none" dirty="0" err="1">
                          <a:ln>
                            <a:noFill/>
                          </a:ln>
                          <a:solidFill>
                            <a:srgbClr val="8632FF"/>
                          </a:solidFill>
                          <a:latin typeface="Calibri"/>
                          <a:ea typeface="Arial"/>
                          <a:cs typeface="Calibri"/>
                        </a:rPr>
                        <a:t>mars</a:t>
                      </a:r>
                      <a:r>
                        <a:rPr lang="de-DE" sz="2000" b="1" u="none" strike="noStrike" cap="none" dirty="0">
                          <a:ln>
                            <a:noFill/>
                          </a:ln>
                          <a:solidFill>
                            <a:srgbClr val="8632FF"/>
                          </a:solidFill>
                          <a:latin typeface="Calibri"/>
                          <a:ea typeface="Arial"/>
                          <a:cs typeface="Calibri"/>
                        </a:rPr>
                        <a:t> au 3</a:t>
                      </a:r>
                      <a:r>
                        <a:rPr lang="de-DE" sz="2000" b="1" u="none" strike="noStrike" cap="none" baseline="0" dirty="0">
                          <a:ln>
                            <a:noFill/>
                          </a:ln>
                          <a:solidFill>
                            <a:srgbClr val="8632FF"/>
                          </a:solidFill>
                          <a:latin typeface="Calibri"/>
                          <a:ea typeface="Arial"/>
                          <a:cs typeface="Calibri"/>
                        </a:rPr>
                        <a:t> </a:t>
                      </a:r>
                      <a:r>
                        <a:rPr lang="de-DE" sz="2000" b="1" u="none" strike="noStrike" cap="none" baseline="0" dirty="0" err="1">
                          <a:ln>
                            <a:noFill/>
                          </a:ln>
                          <a:solidFill>
                            <a:srgbClr val="8632FF"/>
                          </a:solidFill>
                          <a:latin typeface="Calibri"/>
                          <a:ea typeface="Arial"/>
                          <a:cs typeface="Calibri"/>
                        </a:rPr>
                        <a:t>juin</a:t>
                      </a:r>
                      <a:r>
                        <a:rPr lang="de-DE" sz="2000" b="1" u="none" strike="noStrike" cap="none" dirty="0">
                          <a:ln>
                            <a:noFill/>
                          </a:ln>
                          <a:solidFill>
                            <a:srgbClr val="8632FF"/>
                          </a:solidFill>
                          <a:latin typeface="Calibri"/>
                          <a:ea typeface="Arial"/>
                          <a:cs typeface="Calibri"/>
                        </a:rPr>
                        <a:t> 2024 (Metz) </a:t>
                      </a:r>
                      <a:endParaRPr sz="1400" b="1" dirty="0">
                        <a:solidFill>
                          <a:srgbClr val="8632FF"/>
                        </a:solidFill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68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Capacité</a:t>
                      </a:r>
                      <a:r>
                        <a:rPr lang="de-DE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 </a:t>
                      </a:r>
                      <a:r>
                        <a:rPr lang="de-DE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d‘accueil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Ca. 30 Studierende, Aufnahme nur im Wintersemester</a:t>
                      </a:r>
                      <a:endParaRPr lang="de-DE" sz="1800" b="0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68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20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Coûts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Kostenfreier Studiengang (nur Semestergebühren                                                                  an einer der beiden Hochschule erforderlich)</a:t>
                      </a:r>
                      <a:endParaRPr dirty="0"/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7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2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Mobilitätsbeihilfe</a:t>
                      </a: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Zertifiziert durch Deutsch-Französische Hochschule/ Mobilitätsb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eihilfe durch die DFH von 350 € pro Monat </a:t>
                      </a:r>
                      <a:endParaRPr lang="de-DE" sz="1800" b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352265" y="188639"/>
            <a:ext cx="8496944" cy="720080"/>
          </a:xfrm>
          <a:prstGeom prst="rect">
            <a:avLst/>
          </a:prstGeom>
          <a:noFill/>
        </p:spPr>
        <p:txBody>
          <a:bodyPr vert="horz" wrap="square" lIns="88104" tIns="44077" rIns="88104" bIns="44077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2. Kurzprofil/</a:t>
            </a:r>
            <a:r>
              <a:rPr lang="de-DE" sz="2900" b="1" dirty="0" err="1">
                <a:latin typeface="Calibri"/>
                <a:cs typeface="Calibri"/>
              </a:rPr>
              <a:t>Caractéristiques</a:t>
            </a:r>
            <a:r>
              <a:rPr lang="de-DE" sz="2900" b="1" dirty="0">
                <a:latin typeface="Calibri"/>
                <a:cs typeface="Calibri"/>
              </a:rPr>
              <a:t> </a:t>
            </a:r>
            <a:r>
              <a:rPr lang="de-DE" sz="2900" b="1" dirty="0" err="1">
                <a:latin typeface="Calibri"/>
                <a:cs typeface="Calibri"/>
              </a:rPr>
              <a:t>clefs</a:t>
            </a:r>
            <a:r>
              <a:rPr lang="de-DE" sz="2900" b="1" dirty="0">
                <a:latin typeface="Calibri"/>
                <a:cs typeface="Calibri"/>
              </a:rPr>
              <a:t> de la </a:t>
            </a:r>
            <a:r>
              <a:rPr lang="de-DE" sz="2900" b="1" dirty="0" err="1">
                <a:latin typeface="Calibri"/>
                <a:cs typeface="Calibri"/>
              </a:rPr>
              <a:t>formation</a:t>
            </a:r>
            <a:endParaRPr lang="de-DE"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6</a:t>
            </a:fld>
            <a:endParaRPr lang="fr-FR"/>
          </a:p>
        </p:txBody>
      </p:sp>
      <p:sp>
        <p:nvSpPr>
          <p:cNvPr id="5" name="Inhaltsplatzhalter 2"/>
          <p:cNvSpPr/>
          <p:nvPr/>
        </p:nvSpPr>
        <p:spPr bwMode="auto">
          <a:xfrm>
            <a:off x="539552" y="1374229"/>
            <a:ext cx="8496944" cy="4896544"/>
          </a:xfrm>
          <a:prstGeom prst="rect">
            <a:avLst/>
          </a:prstGeom>
        </p:spPr>
        <p:txBody>
          <a:bodyPr vert="horz" lIns="77562" tIns="38780" rIns="77562" bIns="38780" rtlCol="0">
            <a:normAutofit lnSpcReduction="10000"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566" indent="0">
              <a:lnSpc>
                <a:spcPct val="16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DE" sz="2800" b="1" dirty="0">
                <a:solidFill>
                  <a:srgbClr val="7B0D92"/>
                </a:solidFill>
                <a:latin typeface="Calibri"/>
                <a:cs typeface="Calibri"/>
              </a:rPr>
              <a:t>Université de Lorraine/Metz :</a:t>
            </a:r>
            <a:endParaRPr sz="2400" dirty="0">
              <a:solidFill>
                <a:srgbClr val="7B0D92"/>
              </a:solidFill>
            </a:endParaRPr>
          </a:p>
          <a:p>
            <a:pPr marL="24566" indent="0">
              <a:lnSpc>
                <a:spcPct val="160000"/>
              </a:lnSpc>
              <a:spcBef>
                <a:spcPts val="0"/>
              </a:spcBef>
              <a:buFont typeface="Arial"/>
              <a:buNone/>
              <a:defRPr/>
            </a:pPr>
            <a:endParaRPr lang="de-DE" sz="700" b="1" dirty="0">
              <a:latin typeface="Calibri"/>
              <a:cs typeface="Calibri"/>
            </a:endParaRPr>
          </a:p>
          <a:p>
            <a:pPr marL="310316" indent="-285750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de-DE" sz="2400" dirty="0">
                <a:latin typeface="Calibri"/>
                <a:cs typeface="Calibri"/>
              </a:rPr>
              <a:t>Wintersemester:  09. September 2024, 10 h</a:t>
            </a:r>
            <a:endParaRPr sz="2400" dirty="0"/>
          </a:p>
          <a:p>
            <a:pPr marL="310316" indent="-285750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de-DE" sz="2400" dirty="0">
                <a:latin typeface="Calibri"/>
                <a:cs typeface="Calibri"/>
              </a:rPr>
              <a:t>1. Praktikum: Anfang März bis Ende August 2025 (mind. 5 Monate)</a:t>
            </a:r>
            <a:endParaRPr sz="2400" dirty="0"/>
          </a:p>
          <a:p>
            <a:pPr marL="310316" indent="-285750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de-DE" sz="2400" dirty="0">
                <a:latin typeface="Calibri"/>
                <a:cs typeface="Calibri"/>
              </a:rPr>
              <a:t>Finale Bewertung des 1. Studienjahrs: Anfang September 2025</a:t>
            </a: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Font typeface="Wingdings"/>
              <a:buChar char="§"/>
              <a:defRPr/>
            </a:pPr>
            <a:endParaRPr lang="de-DE" sz="400" dirty="0">
              <a:latin typeface="Calibri"/>
              <a:cs typeface="Calibri"/>
            </a:endParaRPr>
          </a:p>
          <a:p>
            <a:pPr marL="24566" indent="0">
              <a:lnSpc>
                <a:spcPct val="160000"/>
              </a:lnSpc>
              <a:spcBef>
                <a:spcPts val="0"/>
              </a:spcBef>
              <a:buFont typeface="Arial"/>
              <a:buNone/>
              <a:defRPr/>
            </a:pPr>
            <a:endParaRPr lang="de-DE" sz="900" b="1" dirty="0">
              <a:solidFill>
                <a:srgbClr val="FF9900"/>
              </a:solidFill>
              <a:latin typeface="Calibri"/>
              <a:cs typeface="Calibri"/>
            </a:endParaRPr>
          </a:p>
          <a:p>
            <a:pPr marL="24566" indent="0">
              <a:lnSpc>
                <a:spcPct val="16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DE" sz="2800" b="1" dirty="0">
                <a:solidFill>
                  <a:srgbClr val="FF9900"/>
                </a:solidFill>
                <a:latin typeface="Calibri"/>
                <a:cs typeface="Calibri"/>
              </a:rPr>
              <a:t>Hochschule Mainz :</a:t>
            </a:r>
            <a:endParaRPr sz="2400" dirty="0"/>
          </a:p>
          <a:p>
            <a:pPr marL="24566" indent="0">
              <a:lnSpc>
                <a:spcPct val="160000"/>
              </a:lnSpc>
              <a:spcBef>
                <a:spcPts val="0"/>
              </a:spcBef>
              <a:buFont typeface="Arial"/>
              <a:buNone/>
              <a:defRPr/>
            </a:pPr>
            <a:endParaRPr lang="de-DE" sz="700" b="1" dirty="0">
              <a:solidFill>
                <a:srgbClr val="FF9900"/>
              </a:solidFill>
              <a:latin typeface="Calibri"/>
              <a:cs typeface="Calibri"/>
            </a:endParaRPr>
          </a:p>
          <a:p>
            <a:pPr marL="367466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>
                <a:cs typeface="Calibri"/>
              </a:rPr>
              <a:t>Wintersemester: Ende Sept. 2025 bis Ende Januar 2026 </a:t>
            </a:r>
            <a:endParaRPr lang="de-DE" sz="2400" dirty="0"/>
          </a:p>
          <a:p>
            <a:pPr marL="367466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>
                <a:cs typeface="Calibri"/>
              </a:rPr>
              <a:t>Letzte 2 Januarwochen = Klausurenphase</a:t>
            </a:r>
            <a:endParaRPr lang="de-DE" sz="2400" dirty="0"/>
          </a:p>
          <a:p>
            <a:pPr marL="367466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>
                <a:cs typeface="Calibri"/>
              </a:rPr>
              <a:t>Sommersemester: 2. Praktikum und Verfassung der Masterarbeit während des 2. Praktikums</a:t>
            </a:r>
            <a:endParaRPr lang="de-DE" sz="240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606346" y="136524"/>
            <a:ext cx="7886700" cy="11521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2. Semesterzeiten in Frankreich und Deutschland</a:t>
            </a:r>
            <a:endParaRPr lang="en-GB"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:a16="http://schemas.microsoft.com/office/drawing/2014/main" id="{771743A3-0D05-4041-AC7E-8CE15496CCF4}"/>
              </a:ext>
            </a:extLst>
          </p:cNvPr>
          <p:cNvSpPr/>
          <p:nvPr/>
        </p:nvSpPr>
        <p:spPr bwMode="auto">
          <a:xfrm>
            <a:off x="2987824" y="1303099"/>
            <a:ext cx="48245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2391EA-2CB2-6BB6-BC61-E0EB753B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764704"/>
            <a:ext cx="7632849" cy="5544615"/>
          </a:xfrm>
          <a:prstGeom prst="rect">
            <a:avLst/>
          </a:prstGeom>
        </p:spPr>
      </p:pic>
      <p:sp>
        <p:nvSpPr>
          <p:cNvPr id="8" name="Titel 1"/>
          <p:cNvSpPr/>
          <p:nvPr/>
        </p:nvSpPr>
        <p:spPr bwMode="auto">
          <a:xfrm>
            <a:off x="431540" y="0"/>
            <a:ext cx="8280920" cy="992906"/>
          </a:xfrm>
          <a:prstGeom prst="rect">
            <a:avLst/>
          </a:prstGeom>
          <a:noFill/>
        </p:spPr>
        <p:txBody>
          <a:bodyPr vert="horz" wrap="square" lIns="88104" tIns="44077" rIns="88104" bIns="4407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3. Studienverlauf/Programme (M1 &amp; M2)</a:t>
            </a:r>
            <a:endParaRPr lang="de-DE" sz="2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0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692112" y="1140657"/>
            <a:ext cx="7886699" cy="5256584"/>
          </a:xfrm>
          <a:prstGeom prst="rect">
            <a:avLst/>
          </a:prstGeom>
          <a:noFill/>
        </p:spPr>
        <p:txBody>
          <a:bodyPr vert="horz" wrap="square" lIns="89273" tIns="44632" rIns="89273" bIns="44632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None/>
              <a:defRPr/>
            </a:pPr>
            <a:r>
              <a:rPr lang="de-DE" sz="1800" b="1" u="sng" dirty="0">
                <a:cs typeface="Calibri"/>
              </a:rPr>
              <a:t>Mainz: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Font typeface="Wingdings"/>
              <a:buChar char="§"/>
              <a:defRPr/>
            </a:pPr>
            <a:r>
              <a:rPr lang="de-DE" sz="1800" dirty="0">
                <a:cs typeface="Calibri"/>
              </a:rPr>
              <a:t>Erfolgreicher Abschluss eines </a:t>
            </a:r>
            <a:r>
              <a:rPr lang="de-DE" sz="1800" dirty="0">
                <a:solidFill>
                  <a:srgbClr val="FF0000"/>
                </a:solidFill>
                <a:cs typeface="Calibri"/>
              </a:rPr>
              <a:t>nicht-</a:t>
            </a:r>
            <a:r>
              <a:rPr lang="de-DE" sz="1800" dirty="0">
                <a:cs typeface="Calibri"/>
              </a:rPr>
              <a:t>betriebswirtschaftlichen BA-Studiums:</a:t>
            </a:r>
            <a:endParaRPr sz="1800" dirty="0"/>
          </a:p>
          <a:p>
            <a:pPr lvl="1">
              <a:lnSpc>
                <a:spcPct val="100000"/>
              </a:lnSpc>
              <a:buClr>
                <a:srgbClr val="FF9900"/>
              </a:buClr>
              <a:buFont typeface="Wingdings"/>
              <a:buChar char="Ø"/>
              <a:defRPr/>
            </a:pPr>
            <a:r>
              <a:rPr lang="de-DE" dirty="0">
                <a:cs typeface="Calibri"/>
              </a:rPr>
              <a:t> mindestens 180 ECTS oder mind. ECTS-Grade C bzw. Notendurchschnitt von 2,5 oder besser</a:t>
            </a:r>
            <a:endParaRPr dirty="0"/>
          </a:p>
          <a:p>
            <a:pPr>
              <a:lnSpc>
                <a:spcPct val="100000"/>
              </a:lnSpc>
              <a:buClr>
                <a:srgbClr val="FF9900"/>
              </a:buClr>
              <a:buFont typeface="Wingdings"/>
              <a:buChar char="§"/>
              <a:defRPr/>
            </a:pPr>
            <a:r>
              <a:rPr lang="de-DE" sz="1800" dirty="0">
                <a:cs typeface="Calibri"/>
              </a:rPr>
              <a:t>Sprachnachweise in Englisch, Französisch und Deutsch (jeweils auf Niveau B2) </a:t>
            </a:r>
            <a:endParaRPr sz="1800" dirty="0"/>
          </a:p>
          <a:p>
            <a:pPr lvl="1">
              <a:lnSpc>
                <a:spcPct val="100000"/>
              </a:lnSpc>
              <a:buClr>
                <a:srgbClr val="FF9900"/>
              </a:buClr>
              <a:buFont typeface="Wingdings"/>
              <a:buChar char="Ø"/>
              <a:defRPr/>
            </a:pPr>
            <a:r>
              <a:rPr lang="de-DE" dirty="0">
                <a:cs typeface="Calibri"/>
              </a:rPr>
              <a:t> adäquate Auslandsaufenthalte können Sprachtests ersetzen.</a:t>
            </a:r>
            <a:endParaRPr lang="de-DE" sz="1800" dirty="0">
              <a:cs typeface="Calibri"/>
            </a:endParaRPr>
          </a:p>
          <a:p>
            <a:pPr>
              <a:lnSpc>
                <a:spcPct val="100000"/>
              </a:lnSpc>
              <a:buClr>
                <a:srgbClr val="FF9900"/>
              </a:buClr>
              <a:buFont typeface="Wingdings"/>
              <a:buChar char="§"/>
              <a:defRPr/>
            </a:pPr>
            <a:r>
              <a:rPr lang="de-DE" sz="1800" dirty="0">
                <a:cs typeface="Calibri"/>
              </a:rPr>
              <a:t>Schriftliches Auswahlverfahren und Bestehen der Eignungsprüfung: Einreichung eines Essays bzw. Motivationsschreibens in deutscher, französischer und englischer Sprache </a:t>
            </a:r>
            <a:r>
              <a:rPr lang="de-DE" sz="1600" dirty="0">
                <a:cs typeface="Calibri"/>
              </a:rPr>
              <a:t>(Umfang pro Sprache 500 bis max. 600 Wörter)</a:t>
            </a:r>
            <a:endParaRPr sz="1600" dirty="0"/>
          </a:p>
          <a:p>
            <a:pPr>
              <a:lnSpc>
                <a:spcPct val="100000"/>
              </a:lnSpc>
              <a:buClr>
                <a:srgbClr val="FF9900"/>
              </a:buClr>
              <a:buFont typeface="Wingdings"/>
              <a:buChar char="§"/>
              <a:defRPr/>
            </a:pPr>
            <a:endParaRPr lang="de-DE" sz="1050" dirty="0">
              <a:cs typeface="Calibri"/>
            </a:endParaRPr>
          </a:p>
          <a:p>
            <a:pPr marL="0" indent="0">
              <a:lnSpc>
                <a:spcPct val="100000"/>
              </a:lnSpc>
              <a:buClr>
                <a:srgbClr val="FF9900"/>
              </a:buClr>
              <a:buNone/>
              <a:defRPr/>
            </a:pPr>
            <a:r>
              <a:rPr lang="de-DE" sz="1800" b="1" u="sng" dirty="0">
                <a:cs typeface="Calibri"/>
              </a:rPr>
              <a:t>Metz: </a:t>
            </a:r>
          </a:p>
          <a:p>
            <a:pPr>
              <a:lnSpc>
                <a:spcPct val="100000"/>
              </a:lnSpc>
              <a:buClr>
                <a:srgbClr val="FF9900"/>
              </a:buClr>
              <a:buFont typeface="Wingdings"/>
              <a:buChar char="§"/>
              <a:defRPr/>
            </a:pPr>
            <a:r>
              <a:rPr lang="de-DE" sz="1800" dirty="0">
                <a:cs typeface="Calibri"/>
              </a:rPr>
              <a:t>Berücksichtigung der Bachelor-Note</a:t>
            </a:r>
          </a:p>
          <a:p>
            <a:pPr>
              <a:lnSpc>
                <a:spcPct val="100000"/>
              </a:lnSpc>
              <a:buClr>
                <a:srgbClr val="FF9900"/>
              </a:buClr>
              <a:buFont typeface="Wingdings"/>
              <a:buChar char="§"/>
              <a:defRPr/>
            </a:pPr>
            <a:r>
              <a:rPr lang="de-DE" sz="1800" dirty="0">
                <a:cs typeface="Calibri"/>
              </a:rPr>
              <a:t>Englisch, Französisch und Deutsch auf Niveau B2</a:t>
            </a:r>
          </a:p>
          <a:p>
            <a:pPr>
              <a:lnSpc>
                <a:spcPct val="100000"/>
              </a:lnSpc>
              <a:buClr>
                <a:srgbClr val="FF9900"/>
              </a:buClr>
              <a:buFont typeface="Wingdings"/>
              <a:buChar char="§"/>
              <a:defRPr/>
            </a:pPr>
            <a:r>
              <a:rPr lang="de-DE" sz="1800" dirty="0">
                <a:cs typeface="Calibri"/>
              </a:rPr>
              <a:t>Eignungsgespräch via Teams</a:t>
            </a:r>
          </a:p>
          <a:p>
            <a:pPr lvl="1">
              <a:lnSpc>
                <a:spcPct val="100000"/>
              </a:lnSpc>
              <a:buClr>
                <a:srgbClr val="FF9900"/>
              </a:buClr>
              <a:buFont typeface="Wingdings"/>
              <a:buChar char="Ø"/>
              <a:defRPr/>
            </a:pPr>
            <a:endParaRPr lang="de-DE" sz="1600" dirty="0">
              <a:latin typeface="Calibri"/>
              <a:cs typeface="Calibri"/>
            </a:endParaRPr>
          </a:p>
          <a:p>
            <a:pPr>
              <a:buClr>
                <a:srgbClr val="FF9900"/>
              </a:buClr>
              <a:buFont typeface="Wingdings"/>
              <a:buChar char="§"/>
              <a:defRPr/>
            </a:pPr>
            <a:endParaRPr lang="de-DE" sz="1800" b="1" dirty="0">
              <a:latin typeface="Arial"/>
            </a:endParaRPr>
          </a:p>
          <a:p>
            <a:pPr>
              <a:buClr>
                <a:srgbClr val="FF9900"/>
              </a:buClr>
              <a:buFont typeface="Wingdings"/>
              <a:buChar char="§"/>
              <a:defRPr/>
            </a:pPr>
            <a:endParaRPr lang="de-DE" sz="1800" b="1" dirty="0">
              <a:latin typeface="Arial"/>
            </a:endParaRPr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8</a:t>
            </a:fld>
            <a:endParaRPr lang="fr-FR"/>
          </a:p>
        </p:txBody>
      </p:sp>
      <p:sp>
        <p:nvSpPr>
          <p:cNvPr id="6" name="Titel 1"/>
          <p:cNvSpPr/>
          <p:nvPr/>
        </p:nvSpPr>
        <p:spPr bwMode="auto">
          <a:xfrm>
            <a:off x="701290" y="147751"/>
            <a:ext cx="7886700" cy="9929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88104" tIns="44077" rIns="88104" bIns="4407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5. Zulassungsvoraussetzungen/</a:t>
            </a:r>
            <a:r>
              <a:rPr lang="de-DE" sz="2900" b="1" dirty="0" err="1">
                <a:latin typeface="Calibri"/>
                <a:cs typeface="Calibri"/>
              </a:rPr>
              <a:t>Conditions</a:t>
            </a:r>
            <a:r>
              <a:rPr lang="de-DE" sz="2900" b="1" dirty="0">
                <a:latin typeface="Calibri"/>
                <a:cs typeface="Calibri"/>
              </a:rPr>
              <a:t> </a:t>
            </a:r>
            <a:r>
              <a:rPr lang="de-DE" sz="2900" b="1" dirty="0" err="1">
                <a:latin typeface="Calibri"/>
                <a:cs typeface="Calibri"/>
              </a:rPr>
              <a:t>d‘accès</a:t>
            </a:r>
            <a:endParaRPr lang="de-DE" sz="2900" dirty="0">
              <a:latin typeface="Calibri"/>
              <a:cs typeface="Calibri"/>
            </a:endParaRPr>
          </a:p>
        </p:txBody>
      </p:sp>
      <p:pic>
        <p:nvPicPr>
          <p:cNvPr id="2" name="Picture 2" descr="La relation franco-allemande vue par un Italien qui n'est pas résigné -  Telos">
            <a:extLst>
              <a:ext uri="{FF2B5EF4-FFF2-40B4-BE49-F238E27FC236}">
                <a16:creationId xmlns:a16="http://schemas.microsoft.com/office/drawing/2014/main" id="{0EB3A0AE-7319-A8FE-8580-9B2BAED7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73" y="4590797"/>
            <a:ext cx="1800353" cy="126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395536" y="908720"/>
            <a:ext cx="8352928" cy="5040560"/>
          </a:xfrm>
          <a:prstGeom prst="rect">
            <a:avLst/>
          </a:prstGeom>
          <a:noFill/>
        </p:spPr>
        <p:txBody>
          <a:bodyPr vert="horz" wrap="square" lIns="89273" tIns="44632" rIns="89273" bIns="44632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Clr>
                <a:srgbClr val="FF9900"/>
              </a:buClr>
              <a:buNone/>
              <a:defRPr/>
            </a:pPr>
            <a:endParaRPr lang="de-DE" sz="2400" b="1" dirty="0">
              <a:solidFill>
                <a:srgbClr val="F8941C"/>
              </a:solidFill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r>
              <a:rPr lang="de-DE" sz="2800" b="1" dirty="0">
                <a:solidFill>
                  <a:srgbClr val="F8941C"/>
                </a:solidFill>
              </a:rPr>
              <a:t>Bewerbung HS Mainz</a:t>
            </a:r>
            <a:endParaRPr sz="24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sz="2400" dirty="0"/>
              <a:t> Über das Online-Studienplatzbewerbungsportal der HS Mainz unter: </a:t>
            </a:r>
            <a:r>
              <a:rPr lang="de-DE" sz="2400" i="1" u="sng" dirty="0">
                <a:hlinkClick r:id="rId3" tooltip="https://campusmanagement.hs-mainz.de/qisserver/pages/cs/sys/portal/hisinoneStartPage.faces?chco=y"/>
              </a:rPr>
              <a:t>https://campusmanagement.hs-mainz.de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sz="2400" dirty="0"/>
              <a:t> Von </a:t>
            </a:r>
            <a:r>
              <a:rPr lang="de-DE" sz="2400" dirty="0">
                <a:solidFill>
                  <a:srgbClr val="FF0000"/>
                </a:solidFill>
              </a:rPr>
              <a:t>Mitte Mai bis 31. Juli 2024</a:t>
            </a:r>
            <a:endParaRPr lang="de-DE" sz="2400" b="1" dirty="0">
              <a:solidFill>
                <a:srgbClr val="FF0000"/>
              </a:solidFill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de-DE" sz="1050" b="1" dirty="0">
              <a:solidFill>
                <a:srgbClr val="F8941C"/>
              </a:solidFill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de-DE" sz="1050" b="1" dirty="0">
              <a:solidFill>
                <a:srgbClr val="F8941C"/>
              </a:solidFill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r>
              <a:rPr lang="de-DE" sz="2800" b="1" dirty="0">
                <a:solidFill>
                  <a:srgbClr val="7B0D92"/>
                </a:solidFill>
              </a:rPr>
              <a:t>Bewerbung IAE-Metz</a:t>
            </a:r>
            <a:endParaRPr lang="de-DE" sz="500" dirty="0">
              <a:solidFill>
                <a:srgbClr val="7B0D9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sz="2400" dirty="0">
                <a:hlinkClick r:id="rId4"/>
              </a:rPr>
              <a:t> https://e-candidat-univ-lorraine.fr</a:t>
            </a:r>
            <a:endParaRPr lang="de-DE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de-DE" sz="2400" dirty="0"/>
              <a:t> Mention: Master Administration des </a:t>
            </a:r>
            <a:r>
              <a:rPr lang="de-DE" sz="2400" dirty="0" err="1"/>
              <a:t>Entreprises</a:t>
            </a:r>
            <a:r>
              <a:rPr lang="de-DE" sz="2400" dirty="0"/>
              <a:t> </a:t>
            </a: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de-DE" sz="2400" dirty="0"/>
              <a:t> Parcours: Management Franco-</a:t>
            </a:r>
            <a:r>
              <a:rPr lang="de-DE" sz="2400" dirty="0" err="1"/>
              <a:t>Allemand</a:t>
            </a: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de-DE" sz="2400" dirty="0"/>
              <a:t> </a:t>
            </a:r>
            <a:r>
              <a:rPr lang="de-DE" sz="2400" dirty="0" err="1"/>
              <a:t>Dépôt</a:t>
            </a:r>
            <a:r>
              <a:rPr lang="de-DE" sz="2400" dirty="0"/>
              <a:t> des </a:t>
            </a:r>
            <a:r>
              <a:rPr lang="de-DE" sz="2400" dirty="0" err="1"/>
              <a:t>dossiers</a:t>
            </a:r>
            <a:r>
              <a:rPr lang="de-DE" sz="2400" dirty="0"/>
              <a:t>:  </a:t>
            </a:r>
            <a:r>
              <a:rPr lang="de-DE" sz="2400" dirty="0">
                <a:solidFill>
                  <a:srgbClr val="FF0000"/>
                </a:solidFill>
              </a:rPr>
              <a:t>du 15 </a:t>
            </a:r>
            <a:r>
              <a:rPr lang="de-DE" sz="2400" dirty="0" err="1">
                <a:solidFill>
                  <a:srgbClr val="FF0000"/>
                </a:solidFill>
              </a:rPr>
              <a:t>mars</a:t>
            </a:r>
            <a:r>
              <a:rPr lang="de-DE" sz="2400" dirty="0">
                <a:solidFill>
                  <a:srgbClr val="FF0000"/>
                </a:solidFill>
              </a:rPr>
              <a:t> au 3 </a:t>
            </a:r>
            <a:r>
              <a:rPr lang="de-DE" sz="2400" dirty="0" err="1">
                <a:solidFill>
                  <a:srgbClr val="FF0000"/>
                </a:solidFill>
              </a:rPr>
              <a:t>juin</a:t>
            </a:r>
            <a:r>
              <a:rPr lang="de-DE" sz="2400" dirty="0">
                <a:solidFill>
                  <a:srgbClr val="FF0000"/>
                </a:solidFill>
              </a:rPr>
              <a:t> 2024</a:t>
            </a:r>
            <a:endParaRPr lang="de-DE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de-DE" sz="2400" dirty="0"/>
              <a:t> </a:t>
            </a:r>
            <a:r>
              <a:rPr lang="de-DE" sz="2400" dirty="0" err="1"/>
              <a:t>Entretiens</a:t>
            </a:r>
            <a:r>
              <a:rPr lang="de-DE" sz="2400" dirty="0"/>
              <a:t> en </a:t>
            </a:r>
            <a:r>
              <a:rPr lang="de-DE" sz="2400" dirty="0" err="1"/>
              <a:t>ligne</a:t>
            </a:r>
            <a:r>
              <a:rPr lang="de-DE" sz="2400" dirty="0"/>
              <a:t> via Teams: </a:t>
            </a:r>
            <a:r>
              <a:rPr lang="de-DE" sz="2400" dirty="0">
                <a:solidFill>
                  <a:srgbClr val="FF0000"/>
                </a:solidFill>
              </a:rPr>
              <a:t>du 10 au 12 </a:t>
            </a:r>
            <a:r>
              <a:rPr lang="de-DE" sz="2400" dirty="0" err="1">
                <a:solidFill>
                  <a:srgbClr val="FF0000"/>
                </a:solidFill>
              </a:rPr>
              <a:t>juin</a:t>
            </a:r>
            <a:r>
              <a:rPr lang="de-DE" sz="2400" dirty="0">
                <a:solidFill>
                  <a:srgbClr val="FF0000"/>
                </a:solidFill>
              </a:rPr>
              <a:t> 2024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9</a:t>
            </a:fld>
            <a:endParaRPr lang="fr-FR"/>
          </a:p>
        </p:txBody>
      </p:sp>
      <p:sp>
        <p:nvSpPr>
          <p:cNvPr id="6" name="Titel 1"/>
          <p:cNvSpPr/>
          <p:nvPr/>
        </p:nvSpPr>
        <p:spPr bwMode="auto">
          <a:xfrm>
            <a:off x="179512" y="188640"/>
            <a:ext cx="8784976" cy="720080"/>
          </a:xfrm>
          <a:prstGeom prst="rect">
            <a:avLst/>
          </a:prstGeom>
          <a:noFill/>
        </p:spPr>
        <p:txBody>
          <a:bodyPr vert="horz" wrap="square" lIns="88104" tIns="44077" rIns="88104" bIns="4407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6. Bewerbungsverfahren / </a:t>
            </a:r>
            <a:r>
              <a:rPr lang="de-DE" sz="2900" b="1" dirty="0" err="1">
                <a:latin typeface="Calibri"/>
                <a:cs typeface="Calibri"/>
              </a:rPr>
              <a:t>Dépôt</a:t>
            </a:r>
            <a:r>
              <a:rPr lang="de-DE" sz="2900" b="1" dirty="0">
                <a:latin typeface="Calibri"/>
                <a:cs typeface="Calibri"/>
              </a:rPr>
              <a:t> des </a:t>
            </a:r>
            <a:r>
              <a:rPr lang="de-DE" sz="2900" b="1" dirty="0" err="1">
                <a:latin typeface="Calibri"/>
                <a:cs typeface="Calibri"/>
              </a:rPr>
              <a:t>candidatures</a:t>
            </a:r>
            <a:endParaRPr lang="de-DE" sz="2900" dirty="0">
              <a:latin typeface="Calibri"/>
              <a:cs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9F8A71-EF00-4FD1-77E4-BE6114A0F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08" y="2708920"/>
            <a:ext cx="2959100" cy="167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1404</Words>
  <Application>Microsoft Macintosh PowerPoint</Application>
  <DocSecurity>0</DocSecurity>
  <PresentationFormat>Affichage à l'écran (4:3)</PresentationFormat>
  <Paragraphs>197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Verdana</vt:lpstr>
      <vt:lpstr>Wingdings</vt:lpstr>
      <vt:lpstr>Thème Office</vt:lpstr>
      <vt:lpstr>Master Management  Franco-Allemand </vt:lpstr>
      <vt:lpstr>                 Agenda/Sommaire </vt:lpstr>
      <vt:lpstr>1. Vorstellung der Universitäten    Université de Lorraine -Standort Metz</vt:lpstr>
      <vt:lpstr>1. Vorstellung der Universitäten: Hochschule Mainz und DFH/UFA</vt:lpstr>
      <vt:lpstr>2. Kurzprofil/Caractéristiques clefs de la formation</vt:lpstr>
      <vt:lpstr>2. Semesterzeiten in Frankreich und Deutschland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Management Franco-Allemand  Studieninformationsveranstaltung Köln 27.05.2015</dc:title>
  <dc:subject/>
  <dc:creator>Keller</dc:creator>
  <cp:keywords/>
  <dc:description/>
  <cp:lastModifiedBy>Patrick Barthel</cp:lastModifiedBy>
  <cp:revision>266</cp:revision>
  <dcterms:created xsi:type="dcterms:W3CDTF">2015-05-07T10:12:12Z</dcterms:created>
  <dcterms:modified xsi:type="dcterms:W3CDTF">2024-02-03T14:17:35Z</dcterms:modified>
  <cp:category/>
  <dc:identifier/>
  <cp:contentStatus/>
  <dc:language/>
  <cp:version/>
</cp:coreProperties>
</file>