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7" r:id="rId11"/>
    <p:sldId id="268" r:id="rId12"/>
    <p:sldId id="269" r:id="rId13"/>
  </p:sldIdLst>
  <p:sldSz cx="9144000" cy="6858000" type="screen4x3"/>
  <p:notesSz cx="9144000" cy="6858000"/>
  <p:defaultTextStyle>
    <a:defPPr>
      <a:defRPr lang="de-DE"/>
    </a:defPPr>
    <a:lvl1pPr marL="0" algn="l" defTabSz="880980">
      <a:defRPr sz="1800">
        <a:solidFill>
          <a:schemeClr val="tx1"/>
        </a:solidFill>
        <a:latin typeface="+mn-lt"/>
        <a:ea typeface="+mn-ea"/>
        <a:cs typeface="+mn-cs"/>
      </a:defRPr>
    </a:lvl1pPr>
    <a:lvl2pPr marL="440512" algn="l" defTabSz="880980">
      <a:defRPr sz="1800">
        <a:solidFill>
          <a:schemeClr val="tx1"/>
        </a:solidFill>
        <a:latin typeface="+mn-lt"/>
        <a:ea typeface="+mn-ea"/>
        <a:cs typeface="+mn-cs"/>
      </a:defRPr>
    </a:lvl2pPr>
    <a:lvl3pPr marL="880980" algn="l" defTabSz="880980">
      <a:defRPr sz="1800">
        <a:solidFill>
          <a:schemeClr val="tx1"/>
        </a:solidFill>
        <a:latin typeface="+mn-lt"/>
        <a:ea typeface="+mn-ea"/>
        <a:cs typeface="+mn-cs"/>
      </a:defRPr>
    </a:lvl3pPr>
    <a:lvl4pPr marL="1321461" algn="l" defTabSz="880980">
      <a:defRPr sz="1800">
        <a:solidFill>
          <a:schemeClr val="tx1"/>
        </a:solidFill>
        <a:latin typeface="+mn-lt"/>
        <a:ea typeface="+mn-ea"/>
        <a:cs typeface="+mn-cs"/>
      </a:defRPr>
    </a:lvl4pPr>
    <a:lvl5pPr marL="1761960" algn="l" defTabSz="880980">
      <a:defRPr sz="1800">
        <a:solidFill>
          <a:schemeClr val="tx1"/>
        </a:solidFill>
        <a:latin typeface="+mn-lt"/>
        <a:ea typeface="+mn-ea"/>
        <a:cs typeface="+mn-cs"/>
      </a:defRPr>
    </a:lvl5pPr>
    <a:lvl6pPr marL="2202450" algn="l" defTabSz="880980">
      <a:defRPr sz="1800">
        <a:solidFill>
          <a:schemeClr val="tx1"/>
        </a:solidFill>
        <a:latin typeface="+mn-lt"/>
        <a:ea typeface="+mn-ea"/>
        <a:cs typeface="+mn-cs"/>
      </a:defRPr>
    </a:lvl6pPr>
    <a:lvl7pPr marL="2642933" algn="l" defTabSz="880980">
      <a:defRPr sz="1800">
        <a:solidFill>
          <a:schemeClr val="tx1"/>
        </a:solidFill>
        <a:latin typeface="+mn-lt"/>
        <a:ea typeface="+mn-ea"/>
        <a:cs typeface="+mn-cs"/>
      </a:defRPr>
    </a:lvl7pPr>
    <a:lvl8pPr marL="3083429" algn="l" defTabSz="880980">
      <a:defRPr sz="1800">
        <a:solidFill>
          <a:schemeClr val="tx1"/>
        </a:solidFill>
        <a:latin typeface="+mn-lt"/>
        <a:ea typeface="+mn-ea"/>
        <a:cs typeface="+mn-cs"/>
      </a:defRPr>
    </a:lvl8pPr>
    <a:lvl9pPr marL="3523916" algn="l" defTabSz="88098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in.ewert-kling" initials="k" lastIdx="1" clrIdx="0">
    <p:extLst>
      <p:ext uri="{19B8F6BF-5375-455C-9EA6-DF929625EA0E}">
        <p15:presenceInfo xmlns:p15="http://schemas.microsoft.com/office/powerpoint/2012/main" userId="karin.ewert-kli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2DC"/>
    <a:srgbClr val="FF9900"/>
    <a:srgbClr val="000000"/>
    <a:srgbClr val="86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CAAF9C0-B467-367C-8CDA-FC4CAB4C7E3F}">
  <a:tblStyle styleId="{4CAAF9C0-B467-367C-8CDA-FC4CAB4C7E3F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/>
    <p:restoredTop sz="93631"/>
  </p:normalViewPr>
  <p:slideViewPr>
    <p:cSldViewPr>
      <p:cViewPr varScale="1">
        <p:scale>
          <a:sx n="71" d="100"/>
          <a:sy n="71" d="100"/>
        </p:scale>
        <p:origin x="1780" y="4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Datumsplatzhalt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CDFB0BA-784F-4365-BE7A-CA3223AABA20}" type="datetimeFigureOut">
              <a:rPr lang="de-DE"/>
              <a:t>13.03.2023</a:t>
            </a:fld>
            <a:endParaRPr lang="de-DE"/>
          </a:p>
        </p:txBody>
      </p:sp>
      <p:sp>
        <p:nvSpPr>
          <p:cNvPr id="6" name="Folienbildplatzhalt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de-DE"/>
          </a:p>
        </p:txBody>
      </p:sp>
      <p:sp>
        <p:nvSpPr>
          <p:cNvPr id="7" name="Notizen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de-DE"/>
              <a:t>https://www.google.fr/url?sa=i&amp;url=https%3A%2F%2Fwww.meilleurs-masters.com%2Fmaster-qualite%2Fiae-metz-school-of-management-universite-de-lorraine-master-2-management-de-l-innovation-parcours-management-de-la-qualite.html&amp;psig=AOvVaw0qtaM1VUID45SF2Z-nOdmC&amp;ust=1587032028984000&amp;source=images&amp;cd=vfe&amp;ved=0CAIQjRxqFwoTCJDgvpSZ6ugCFQAAAAAdAAAAABAJ</a:t>
            </a:r>
            <a:endParaRPr/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EFD7033-4FA0-444E-94D1-10CEB09A80CB}" type="slidenum">
              <a:rPr lang="de-DE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880980">
      <a:defRPr sz="1200">
        <a:solidFill>
          <a:schemeClr val="tx1"/>
        </a:solidFill>
        <a:latin typeface="+mn-lt"/>
        <a:ea typeface="+mn-ea"/>
        <a:cs typeface="+mn-cs"/>
      </a:defRPr>
    </a:lvl1pPr>
    <a:lvl2pPr marL="440512" algn="l" defTabSz="880980">
      <a:defRPr sz="1200">
        <a:solidFill>
          <a:schemeClr val="tx1"/>
        </a:solidFill>
        <a:latin typeface="+mn-lt"/>
        <a:ea typeface="+mn-ea"/>
        <a:cs typeface="+mn-cs"/>
      </a:defRPr>
    </a:lvl2pPr>
    <a:lvl3pPr marL="880980" algn="l" defTabSz="880980">
      <a:defRPr sz="1200">
        <a:solidFill>
          <a:schemeClr val="tx1"/>
        </a:solidFill>
        <a:latin typeface="+mn-lt"/>
        <a:ea typeface="+mn-ea"/>
        <a:cs typeface="+mn-cs"/>
      </a:defRPr>
    </a:lvl3pPr>
    <a:lvl4pPr marL="1321461" algn="l" defTabSz="880980">
      <a:defRPr sz="1200">
        <a:solidFill>
          <a:schemeClr val="tx1"/>
        </a:solidFill>
        <a:latin typeface="+mn-lt"/>
        <a:ea typeface="+mn-ea"/>
        <a:cs typeface="+mn-cs"/>
      </a:defRPr>
    </a:lvl4pPr>
    <a:lvl5pPr marL="1761960" algn="l" defTabSz="880980">
      <a:defRPr sz="1200">
        <a:solidFill>
          <a:schemeClr val="tx1"/>
        </a:solidFill>
        <a:latin typeface="+mn-lt"/>
        <a:ea typeface="+mn-ea"/>
        <a:cs typeface="+mn-cs"/>
      </a:defRPr>
    </a:lvl5pPr>
    <a:lvl6pPr marL="2202450" algn="l" defTabSz="880980">
      <a:defRPr sz="1200">
        <a:solidFill>
          <a:schemeClr val="tx1"/>
        </a:solidFill>
        <a:latin typeface="+mn-lt"/>
        <a:ea typeface="+mn-ea"/>
        <a:cs typeface="+mn-cs"/>
      </a:defRPr>
    </a:lvl6pPr>
    <a:lvl7pPr marL="2642933" algn="l" defTabSz="880980">
      <a:defRPr sz="1200">
        <a:solidFill>
          <a:schemeClr val="tx1"/>
        </a:solidFill>
        <a:latin typeface="+mn-lt"/>
        <a:ea typeface="+mn-ea"/>
        <a:cs typeface="+mn-cs"/>
      </a:defRPr>
    </a:lvl7pPr>
    <a:lvl8pPr marL="3083429" algn="l" defTabSz="880980">
      <a:defRPr sz="1200">
        <a:solidFill>
          <a:schemeClr val="tx1"/>
        </a:solidFill>
        <a:latin typeface="+mn-lt"/>
        <a:ea typeface="+mn-ea"/>
        <a:cs typeface="+mn-cs"/>
      </a:defRPr>
    </a:lvl8pPr>
    <a:lvl9pPr marL="3523916" algn="l" defTabSz="88098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265488" y="511175"/>
            <a:ext cx="3397250" cy="2547938"/>
          </a:xfrm>
          <a:ln/>
        </p:spPr>
      </p:sp>
      <p:sp>
        <p:nvSpPr>
          <p:cNvPr id="5" name="Rectangle 3"/>
          <p:cNvSpPr>
            <a:spLocks noGrp="1" noChangeArrowheads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Vorstellung der Personen durch Randolf; Kurz erklären, wer welche Rolle einnimmt</a:t>
            </a:r>
            <a:endParaRPr/>
          </a:p>
          <a:p>
            <a:pPr>
              <a:defRPr/>
            </a:pPr>
            <a:r>
              <a:rPr lang="de-DE"/>
              <a:t>Fragen lieber am Schluss.</a:t>
            </a:r>
            <a:endParaRPr/>
          </a:p>
        </p:txBody>
      </p:sp>
      <p:sp>
        <p:nvSpPr>
          <p:cNvPr id="6" name="Espace réservé du pied de page 1"/>
          <p:cNvSpPr>
            <a:spLocks noGrp="1"/>
          </p:cNvSpPr>
          <p:nvPr>
            <p:ph type="ftr" sz="quarter" idx="4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https://www.google.fr/url?sa=i&amp;url=https%3A%2F%2Fwww.meilleurs-masters.com%2Fmaster-qualite%2Fiae-metz-school-of-management-universite-de-lorraine-master-2-management-de-l-innovation-parcours-management-de-la-qualite.html&amp;psig=AOvVaw0qtaM1VUID45SF2Z-nOdmC&amp;ust=1587032028984000&amp;source=images&amp;cd=vfe&amp;ved=0CAIQjRxqFwoTCJDgvpSZ6ugCFQAAAAAdAAAAABAJ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265488" y="511175"/>
            <a:ext cx="3397250" cy="2547938"/>
          </a:xfrm>
          <a:ln/>
        </p:spPr>
      </p:sp>
      <p:sp>
        <p:nvSpPr>
          <p:cNvPr id="5" name="Rectangle 3"/>
          <p:cNvSpPr>
            <a:spLocks noGrp="1" noChangeArrowheads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Alle</a:t>
            </a:r>
            <a:endParaRPr/>
          </a:p>
        </p:txBody>
      </p:sp>
      <p:sp>
        <p:nvSpPr>
          <p:cNvPr id="6" name="Espace réservé du pied de page 1"/>
          <p:cNvSpPr>
            <a:spLocks noGrp="1"/>
          </p:cNvSpPr>
          <p:nvPr>
            <p:ph type="ftr" sz="quarter" idx="4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https://www.google.fr/url?sa=i&amp;url=https%3A%2F%2Fwww.meilleurs-masters.com%2Fmaster-qualite%2Fiae-metz-school-of-management-universite-de-lorraine-master-2-management-de-l-innovation-parcours-management-de-la-qualite.html&amp;psig=AOvVaw0qtaM1VUID45SF2Z-nOdmC&amp;ust=1587032028984000&amp;source=images&amp;cd=vfe&amp;ved=0CAIQjRxqFwoTCJDgvpSZ6ugCFQAAAAAdAAAAABAJ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Randolf</a:t>
            </a:r>
            <a:endParaRPr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4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https://www.google.fr/url?sa=i&amp;url=https%3A%2F%2Fwww.meilleurs-masters.com%2Fmaster-qualite%2Fiae-metz-school-of-management-universite-de-lorraine-master-2-management-de-l-innovation-parcours-management-de-la-qualite.html&amp;psig=AOvVaw0qtaM1VUID45SF2Z-nOdmC&amp;ust=1587032028984000&amp;source=images&amp;cd=vfe&amp;ved=0CAIQjRxqFwoTCJDgvpSZ6ugCFQAAAAAdAAAAABAJ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Patrick</a:t>
            </a:r>
            <a:endParaRPr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4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https://www.google.fr/url?sa=i&amp;url=https%3A%2F%2Fwww.meilleurs-masters.com%2Fmaster-qualite%2Fiae-metz-school-of-management-universite-de-lorraine-master-2-management-de-l-innovation-parcours-management-de-la-qualite.html&amp;psig=AOvVaw0qtaM1VUID45SF2Z-nOdmC&amp;ust=1587032028984000&amp;source=images&amp;cd=vfe&amp;ved=0CAIQjRxqFwoTCJDgvpSZ6ugCFQAAAAAdAAAAABAJ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Karin (HS Mainz) und Randolf (DFH)</a:t>
            </a:r>
            <a:endParaRPr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4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https://www.google.fr/url?sa=i&amp;url=https%3A%2F%2Fwww.meilleurs-masters.com%2Fmaster-qualite%2Fiae-metz-school-of-management-universite-de-lorraine-master-2-management-de-l-innovation-parcours-management-de-la-qualite.html&amp;psig=AOvVaw0qtaM1VUID45SF2Z-nOdmC&amp;ust=1587032028984000&amp;source=images&amp;cd=vfe&amp;ved=0CAIQjRxqFwoTCJDgvpSZ6ugCFQAAAAAdAAAAABAJ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Randolf</a:t>
            </a:r>
            <a:endParaRPr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4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https://www.google.fr/url?sa=i&amp;url=https%3A%2F%2Fwww.meilleurs-masters.com%2Fmaster-qualite%2Fiae-metz-school-of-management-universite-de-lorraine-master-2-management-de-l-innovation-parcours-management-de-la-qualite.html&amp;psig=AOvVaw0qtaM1VUID45SF2Z-nOdmC&amp;ust=1587032028984000&amp;source=images&amp;cd=vfe&amp;ved=0CAIQjRxqFwoTCJDgvpSZ6ugCFQAAAAAdAAAAABAJ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Karin</a:t>
            </a:r>
            <a:endParaRPr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4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https://www.google.fr/url?sa=i&amp;url=https%3A%2F%2Fwww.meilleurs-masters.com%2Fmaster-qualite%2Fiae-metz-school-of-management-universite-de-lorraine-master-2-management-de-l-innovation-parcours-management-de-la-qualite.html&amp;psig=AOvVaw0qtaM1VUID45SF2Z-nOdmC&amp;ust=1587032028984000&amp;source=images&amp;cd=vfe&amp;ved=0CAIQjRxqFwoTCJDgvpSZ6ugCFQAAAAAdAAAAABAJ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Randolf &amp; Patrick</a:t>
            </a:r>
            <a:endParaRPr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4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https://www.google.fr/url?sa=i&amp;url=https%3A%2F%2Fwww.meilleurs-masters.com%2Fmaster-qualite%2Fiae-metz-school-of-management-universite-de-lorraine-master-2-management-de-l-innovation-parcours-management-de-la-qualite.html&amp;psig=AOvVaw0qtaM1VUID45SF2Z-nOdmC&amp;ust=1587032028984000&amp;source=images&amp;cd=vfe&amp;ved=0CAIQjRxqFwoTCJDgvpSZ6ugCFQAAAAAdAAAAABAJ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Karin</a:t>
            </a:r>
            <a:endParaRPr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4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https://www.google.fr/url?sa=i&amp;url=https%3A%2F%2Fwww.meilleurs-masters.com%2Fmaster-qualite%2Fiae-metz-school-of-management-universite-de-lorraine-master-2-management-de-l-innovation-parcours-management-de-la-qualite.html&amp;psig=AOvVaw0qtaM1VUID45SF2Z-nOdmC&amp;ust=1587032028984000&amp;source=images&amp;cd=vfe&amp;ved=0CAIQjRxqFwoTCJDgvpSZ6ugCFQAAAAAdAAAAABAJ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Karin</a:t>
            </a:r>
            <a:endParaRPr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4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https://www.google.fr/url?sa=i&amp;url=https%3A%2F%2Fwww.meilleurs-masters.com%2Fmaster-qualite%2Fiae-metz-school-of-management-universite-de-lorraine-master-2-management-de-l-innovation-parcours-management-de-la-qualite.html&amp;psig=AOvVaw0qtaM1VUID45SF2Z-nOdmC&amp;ust=1587032028984000&amp;source=images&amp;cd=vfe&amp;ved=0CAIQjRxqFwoTCJDgvpSZ6ugCFQAAAAAdAAAAABAJ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323528" y="188640"/>
            <a:ext cx="7886700" cy="1152128"/>
          </a:xfrm>
        </p:spPr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467544" y="1309910"/>
            <a:ext cx="7886700" cy="4351338"/>
          </a:xfrm>
        </p:spPr>
        <p:txBody>
          <a:bodyPr/>
          <a:lstStyle/>
          <a:p>
            <a:pPr>
              <a:defRPr/>
            </a:pPr>
            <a:r>
              <a:rPr lang="fr-FR"/>
              <a:t>Modifier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  <a:endParaRPr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EB06ED0-BFDB-CC46-B815-FB01A9AE7D3A}" type="datetime1">
              <a:rPr lang="fr-FR"/>
              <a:t>13/03/2023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6457950" y="6356351"/>
            <a:ext cx="2057400" cy="365125"/>
          </a:xfrm>
        </p:spPr>
        <p:txBody>
          <a:bodyPr/>
          <a:lstStyle/>
          <a:p>
            <a:pPr>
              <a:defRPr/>
            </a:pPr>
            <a:fld id="{9F81800E-CAF9-114B-8091-73024CE9A28E}" type="slidenum">
              <a:rPr lang="fr-FR"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5" name="Espace réservé de la date 2"/>
          <p:cNvSpPr>
            <a:spLocks noGrp="1"/>
          </p:cNvSpPr>
          <p:nvPr>
            <p:ph type="dt" sz="half" idx="10"/>
          </p:nvPr>
        </p:nvSpPr>
        <p:spPr bwMode="auto">
          <a:xfrm>
            <a:off x="107504" y="6309321"/>
            <a:ext cx="2664295" cy="412156"/>
          </a:xfrm>
        </p:spPr>
        <p:txBody>
          <a:bodyPr/>
          <a:lstStyle/>
          <a:p>
            <a:pPr>
              <a:defRPr/>
            </a:pPr>
            <a:fld id="{3D4CCC45-224D-B94D-97AB-CB4F4419C3C1}" type="datetime1">
              <a:rPr lang="fr-FR"/>
              <a:t>13/03/2023</a:t>
            </a:fld>
            <a:endParaRPr lang="fr-FR"/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F81800E-CAF9-114B-8091-73024CE9A28E}" type="slidenum">
              <a:rPr lang="fr-FR"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0C6E45F-2DA7-2C43-A4B0-CA2426EC620F}" type="datetime1">
              <a:rPr lang="fr-FR"/>
              <a:t>13/03/2023</a:t>
            </a:fld>
            <a:endParaRPr 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F81800E-CAF9-114B-8091-73024CE9A28E}" type="slidenum">
              <a:rPr lang="fr-FR"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323528" y="188640"/>
            <a:ext cx="7886700" cy="9929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67544" y="1412776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defRPr/>
            </a:pPr>
            <a:r>
              <a:rPr lang="fr-FR"/>
              <a:t>Modifier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  <a:endParaRPr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 bwMode="auto"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601B15E-8678-004B-9082-21E7C24400EF}" type="datetime1">
              <a:rPr lang="fr-FR"/>
              <a:t>13/03/2023</a:t>
            </a:fld>
            <a:endParaRPr lang="fr-FR"/>
          </a:p>
        </p:txBody>
      </p:sp>
      <p:pic>
        <p:nvPicPr>
          <p:cNvPr id="7" name="Image 9"/>
          <p:cNvPicPr>
            <a:picLocks noChangeAspect="1"/>
          </p:cNvPicPr>
          <p:nvPr userDrawn="1"/>
        </p:nvPicPr>
        <p:blipFill>
          <a:blip r:embed="rId5"/>
          <a:stretch/>
        </p:blipFill>
        <p:spPr bwMode="auto">
          <a:xfrm>
            <a:off x="3203848" y="6309320"/>
            <a:ext cx="2304256" cy="415522"/>
          </a:xfrm>
          <a:prstGeom prst="rect">
            <a:avLst/>
          </a:prstGeom>
        </p:spPr>
      </p:pic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3028950" y="6237313"/>
            <a:ext cx="3086100" cy="4841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F81800E-CAF9-114B-8091-73024CE9A28E}" type="slidenum">
              <a:rPr lang="fr-FR"/>
              <a:t>‹Nr.›</a:t>
            </a:fld>
            <a:endParaRPr lang="fr-FR"/>
          </a:p>
        </p:txBody>
      </p:sp>
      <p:pic>
        <p:nvPicPr>
          <p:cNvPr id="10" name="Bild 1" descr="HSM_Logo_W_orange_lang.eps"/>
          <p:cNvPicPr>
            <a:picLocks noChangeAspect="1"/>
          </p:cNvPicPr>
          <p:nvPr userDrawn="1"/>
        </p:nvPicPr>
        <p:blipFill>
          <a:blip r:embed="rId6"/>
          <a:srcRect r="47389" b="-3905"/>
          <a:stretch/>
        </p:blipFill>
        <p:spPr bwMode="auto">
          <a:xfrm>
            <a:off x="107505" y="6428216"/>
            <a:ext cx="2808312" cy="241144"/>
          </a:xfrm>
          <a:prstGeom prst="rect">
            <a:avLst/>
          </a:prstGeom>
        </p:spPr>
      </p:pic>
      <p:pic>
        <p:nvPicPr>
          <p:cNvPr id="11" name="Picture 2" descr="D:\Bureau\3-FRANCO-ALLEMAND 1\2-PRESENT. COM.AMFA (rentrées, prospectus...)\5 DEPLIANTS &amp; AFFICHE  &amp; FORUM\Prospectus Metz Mainz et logos\logos flyer\Image3.png"/>
          <p:cNvPicPr>
            <a:picLocks noChangeAspect="1" noChangeArrowheads="1"/>
          </p:cNvPicPr>
          <p:nvPr userDrawn="1"/>
        </p:nvPicPr>
        <p:blipFill>
          <a:blip r:embed="rId7"/>
          <a:stretch/>
        </p:blipFill>
        <p:spPr bwMode="auto">
          <a:xfrm>
            <a:off x="6444208" y="6237312"/>
            <a:ext cx="1443338" cy="51082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lvl1pPr algn="l" defTabSz="685800">
        <a:lnSpc>
          <a:spcPct val="90000"/>
        </a:lnSpc>
        <a:spcBef>
          <a:spcPts val="0"/>
        </a:spcBef>
        <a:buNone/>
        <a:defRPr sz="33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171450" indent="-171450" algn="l" defTabSz="685800">
        <a:lnSpc>
          <a:spcPct val="90000"/>
        </a:lnSpc>
        <a:spcBef>
          <a:spcPts val="750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ampusmanagement.hs-mainz.de/qisserver/pages/cs/sys/portal/hisinoneStartPage.faces?chco=y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monmaster.gouv.fr/" TargetMode="External"/><Relationship Id="rId4" Type="http://schemas.openxmlformats.org/officeDocument/2006/relationships/hyperlink" Target="http://ecandidat.univ-lorraine.f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spect="1" noChangeArrowheads="1"/>
          </p:cNvSpPr>
          <p:nvPr>
            <p:ph type="ctrTitle" idx="4294967295"/>
          </p:nvPr>
        </p:nvSpPr>
        <p:spPr bwMode="auto">
          <a:xfrm>
            <a:off x="720602" y="2708920"/>
            <a:ext cx="7992888" cy="2780953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6000" b="1" dirty="0">
                <a:latin typeface="Calibri"/>
                <a:cs typeface="Calibri"/>
              </a:rPr>
              <a:t>Master Management </a:t>
            </a:r>
            <a:br>
              <a:rPr lang="en-US" sz="6000" b="1" dirty="0">
                <a:latin typeface="Calibri"/>
                <a:cs typeface="Calibri"/>
              </a:rPr>
            </a:br>
            <a:r>
              <a:rPr lang="en-US" sz="6000" b="1" dirty="0">
                <a:latin typeface="Calibri"/>
                <a:cs typeface="Calibri"/>
              </a:rPr>
              <a:t>Franco-</a:t>
            </a:r>
            <a:r>
              <a:rPr lang="en-US" sz="6000" b="1" dirty="0" err="1">
                <a:latin typeface="Calibri"/>
                <a:cs typeface="Calibri"/>
              </a:rPr>
              <a:t>Allemand</a:t>
            </a:r>
            <a:r>
              <a:rPr lang="en-US" sz="6000" b="1" dirty="0">
                <a:latin typeface="Calibri"/>
                <a:cs typeface="Calibri"/>
              </a:rPr>
              <a:t/>
            </a:r>
            <a:br>
              <a:rPr lang="en-US" sz="6000" b="1" dirty="0">
                <a:latin typeface="Calibri"/>
                <a:cs typeface="Calibri"/>
              </a:rPr>
            </a:br>
            <a:endParaRPr lang="de-DE" sz="1600" b="1" dirty="0">
              <a:latin typeface="Calibri"/>
              <a:cs typeface="Calibri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55576" y="980728"/>
            <a:ext cx="2880320" cy="89145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923928" y="1052736"/>
            <a:ext cx="4415242" cy="796192"/>
          </a:xfrm>
          <a:prstGeom prst="rect">
            <a:avLst/>
          </a:prstGeom>
        </p:spPr>
      </p:pic>
      <p:sp>
        <p:nvSpPr>
          <p:cNvPr id="8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F81800E-CAF9-114B-8091-73024CE9A28E}" type="slidenum">
              <a:rPr lang="fr-FR"/>
              <a:t>1</a:t>
            </a:fld>
            <a:endParaRPr lang="fr-F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feld 4"/>
          <p:cNvSpPr/>
          <p:nvPr/>
        </p:nvSpPr>
        <p:spPr bwMode="auto">
          <a:xfrm>
            <a:off x="526027" y="3001656"/>
            <a:ext cx="2808310" cy="2954623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pPr defTabSz="801472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b="1" i="1">
                <a:solidFill>
                  <a:srgbClr val="000000"/>
                </a:solidFill>
              </a:rPr>
              <a:t>Prof. Dr. Randolf Schrank </a:t>
            </a:r>
            <a:endParaRPr lang="de-DE" sz="1400">
              <a:solidFill>
                <a:srgbClr val="000000"/>
              </a:solidFill>
            </a:endParaRPr>
          </a:p>
          <a:p>
            <a:pPr defTabSz="801472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>
                <a:solidFill>
                  <a:srgbClr val="000000"/>
                </a:solidFill>
              </a:rPr>
              <a:t> </a:t>
            </a:r>
            <a:r>
              <a:rPr lang="de-DE" sz="1000">
                <a:solidFill>
                  <a:srgbClr val="000000"/>
                </a:solidFill>
              </a:rPr>
              <a:t> </a:t>
            </a:r>
            <a:endParaRPr lang="de-DE" sz="1400">
              <a:solidFill>
                <a:srgbClr val="000000"/>
              </a:solidFill>
            </a:endParaRPr>
          </a:p>
          <a:p>
            <a:pPr defTabSz="801472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>
                <a:solidFill>
                  <a:srgbClr val="000000"/>
                </a:solidFill>
              </a:rPr>
              <a:t>Studiengangleiter HS Mainz</a:t>
            </a:r>
            <a:endParaRPr/>
          </a:p>
          <a:p>
            <a:pPr defTabSz="801472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>
                <a:solidFill>
                  <a:srgbClr val="000000"/>
                </a:solidFill>
              </a:rPr>
              <a:t>Unternehmensführung und Internationales Management</a:t>
            </a:r>
            <a:endParaRPr/>
          </a:p>
          <a:p>
            <a:pPr algn="ctr" defTabSz="801472">
              <a:spcBef>
                <a:spcPts val="0"/>
              </a:spcBef>
              <a:spcAft>
                <a:spcPts val="0"/>
              </a:spcAft>
              <a:defRPr/>
            </a:pPr>
            <a:endParaRPr lang="de-DE" sz="1000">
              <a:solidFill>
                <a:srgbClr val="000000"/>
              </a:solidFill>
            </a:endParaRPr>
          </a:p>
          <a:p>
            <a:pPr defTabSz="801472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>
                <a:solidFill>
                  <a:srgbClr val="000000"/>
                </a:solidFill>
              </a:rPr>
              <a:t>Hochschule Mainz</a:t>
            </a:r>
            <a:endParaRPr/>
          </a:p>
          <a:p>
            <a:pPr defTabSz="801472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>
                <a:solidFill>
                  <a:srgbClr val="000000"/>
                </a:solidFill>
              </a:rPr>
              <a:t>Lucy-Hillebrand-Straße 2 </a:t>
            </a:r>
            <a:endParaRPr/>
          </a:p>
          <a:p>
            <a:pPr defTabSz="801472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>
                <a:solidFill>
                  <a:srgbClr val="000000"/>
                </a:solidFill>
              </a:rPr>
              <a:t>D 55128 Mainz </a:t>
            </a:r>
            <a:endParaRPr lang="de-DE" sz="1400">
              <a:solidFill>
                <a:srgbClr val="000000"/>
              </a:solidFill>
            </a:endParaRPr>
          </a:p>
          <a:p>
            <a:pPr defTabSz="801472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>
                <a:solidFill>
                  <a:srgbClr val="000000"/>
                </a:solidFill>
              </a:rPr>
              <a:t>Tel. +49 6131 628-3275 </a:t>
            </a:r>
            <a:endParaRPr lang="de-DE" sz="1400">
              <a:solidFill>
                <a:srgbClr val="000000"/>
              </a:solidFill>
            </a:endParaRPr>
          </a:p>
          <a:p>
            <a:pPr defTabSz="801472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>
                <a:solidFill>
                  <a:srgbClr val="000000"/>
                </a:solidFill>
              </a:rPr>
              <a:t>Fax +49 6131 628-93275 </a:t>
            </a:r>
            <a:endParaRPr/>
          </a:p>
          <a:p>
            <a:pPr defTabSz="801472">
              <a:spcBef>
                <a:spcPts val="0"/>
              </a:spcBef>
              <a:spcAft>
                <a:spcPts val="0"/>
              </a:spcAft>
              <a:defRPr/>
            </a:pPr>
            <a:endParaRPr lang="de-DE" sz="1000">
              <a:solidFill>
                <a:srgbClr val="000000"/>
              </a:solidFill>
            </a:endParaRPr>
          </a:p>
          <a:p>
            <a:pPr defTabSz="801472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>
                <a:solidFill>
                  <a:srgbClr val="000000"/>
                </a:solidFill>
              </a:rPr>
              <a:t>randolf.schrank@hs-mainz.de</a:t>
            </a:r>
            <a:endParaRPr lang="de-DE" sz="1200">
              <a:solidFill>
                <a:srgbClr val="000000"/>
              </a:solidFill>
            </a:endParaRPr>
          </a:p>
          <a:p>
            <a:pPr algn="ctr" defTabSz="801472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>
                <a:solidFill>
                  <a:srgbClr val="000000"/>
                </a:solidFill>
              </a:rPr>
              <a:t>  </a:t>
            </a:r>
            <a:endParaRPr/>
          </a:p>
        </p:txBody>
      </p:sp>
      <p:sp>
        <p:nvSpPr>
          <p:cNvPr id="6" name="Rechteck 18"/>
          <p:cNvSpPr/>
          <p:nvPr/>
        </p:nvSpPr>
        <p:spPr bwMode="auto">
          <a:xfrm>
            <a:off x="159185" y="1143205"/>
            <a:ext cx="2896133" cy="4624160"/>
          </a:xfrm>
          <a:prstGeom prst="rect">
            <a:avLst/>
          </a:prstGeom>
          <a:noFill/>
          <a:ln w="9525" cap="flat" cmpd="sng" algn="ctr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3600" tIns="46800" rIns="93600" bIns="468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600" b="0" i="0" u="none" strike="noStrike" cap="none" spc="0">
              <a:ln>
                <a:noFill/>
              </a:ln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7" name="Rechteck 24"/>
          <p:cNvSpPr/>
          <p:nvPr/>
        </p:nvSpPr>
        <p:spPr bwMode="auto">
          <a:xfrm>
            <a:off x="3055318" y="1143204"/>
            <a:ext cx="2808310" cy="4630078"/>
          </a:xfrm>
          <a:prstGeom prst="rect">
            <a:avLst/>
          </a:prstGeom>
          <a:noFill/>
          <a:ln w="9525" cap="flat" cmpd="sng" algn="ctr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3600" tIns="46800" rIns="93600" bIns="468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600" b="0" i="0" u="none" strike="noStrike" cap="none" spc="0">
              <a:ln>
                <a:noFill/>
              </a:ln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9" name="Rechteck 1023"/>
          <p:cNvSpPr/>
          <p:nvPr/>
        </p:nvSpPr>
        <p:spPr bwMode="auto">
          <a:xfrm>
            <a:off x="-15884" y="5822262"/>
            <a:ext cx="8697741" cy="5118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4400" b="0" i="0" u="none" strike="noStrike" cap="none">
              <a:ln>
                <a:noFill/>
              </a:ln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10" name="Rechteck 1024"/>
          <p:cNvSpPr/>
          <p:nvPr/>
        </p:nvSpPr>
        <p:spPr bwMode="auto">
          <a:xfrm>
            <a:off x="143803" y="5772480"/>
            <a:ext cx="8631340" cy="399187"/>
          </a:xfrm>
          <a:prstGeom prst="rect">
            <a:avLst/>
          </a:prstGeom>
          <a:solidFill>
            <a:srgbClr val="FF99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500" b="1" i="0" u="none" strike="noStrike" cap="none" dirty="0">
                <a:ln>
                  <a:noFill/>
                </a:ln>
                <a:solidFill>
                  <a:srgbClr val="000000"/>
                </a:solidFill>
                <a:ea typeface="ＭＳ Ｐゴシック"/>
                <a:cs typeface="Calibri"/>
              </a:rPr>
              <a:t>Homepage </a:t>
            </a:r>
            <a:r>
              <a:rPr lang="de-DE" sz="2500" b="1" i="0" u="none" strike="noStrike" cap="none" dirty="0" smtClean="0">
                <a:ln>
                  <a:noFill/>
                </a:ln>
                <a:solidFill>
                  <a:srgbClr val="000000"/>
                </a:solidFill>
                <a:ea typeface="ＭＳ Ｐゴシック"/>
                <a:cs typeface="Calibri"/>
              </a:rPr>
              <a:t>MFA: </a:t>
            </a:r>
            <a:r>
              <a:rPr lang="de-DE" sz="2500" b="1" dirty="0" smtClean="0"/>
              <a:t>mfa.hs-mainz.de</a:t>
            </a:r>
            <a:endParaRPr lang="de-DE" sz="2500" b="1" i="0" u="none" strike="noStrike" cap="none" dirty="0">
              <a:ln>
                <a:noFill/>
              </a:ln>
              <a:solidFill>
                <a:srgbClr val="000000"/>
              </a:solidFill>
              <a:ea typeface="ＭＳ Ｐゴシック"/>
              <a:cs typeface="Calibri"/>
            </a:endParaRPr>
          </a:p>
        </p:txBody>
      </p:sp>
      <p:sp>
        <p:nvSpPr>
          <p:cNvPr id="11" name="Rechteck 6"/>
          <p:cNvSpPr/>
          <p:nvPr/>
        </p:nvSpPr>
        <p:spPr bwMode="auto">
          <a:xfrm>
            <a:off x="3406097" y="2981919"/>
            <a:ext cx="4572000" cy="295465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de-DE" sz="1400" b="1" i="1" dirty="0"/>
              <a:t>Dr. Karin Ewert-Kling</a:t>
            </a:r>
            <a:r>
              <a:rPr lang="de-DE" sz="1400" dirty="0"/>
              <a:t/>
            </a:r>
            <a:br>
              <a:rPr lang="de-DE" sz="1400" dirty="0"/>
            </a:br>
            <a:r>
              <a:rPr lang="de-DE" sz="1400" dirty="0"/>
              <a:t/>
            </a:r>
            <a:br>
              <a:rPr lang="de-DE" sz="1400" dirty="0"/>
            </a:br>
            <a:r>
              <a:rPr lang="de-DE" sz="1400" dirty="0"/>
              <a:t>Studiengangkoordinatorin </a:t>
            </a:r>
            <a:endParaRPr dirty="0"/>
          </a:p>
          <a:p>
            <a:pPr>
              <a:defRPr/>
            </a:pPr>
            <a:r>
              <a:rPr lang="de-DE" sz="1400" dirty="0"/>
              <a:t> Master MFA HS Mainz</a:t>
            </a:r>
            <a:endParaRPr dirty="0"/>
          </a:p>
          <a:p>
            <a:pPr>
              <a:defRPr/>
            </a:pPr>
            <a:endParaRPr lang="de-DE" sz="1400" dirty="0"/>
          </a:p>
          <a:p>
            <a:pPr>
              <a:defRPr/>
            </a:pPr>
            <a:endParaRPr lang="de-DE" sz="1000" dirty="0"/>
          </a:p>
          <a:p>
            <a:pPr>
              <a:defRPr/>
            </a:pPr>
            <a:r>
              <a:rPr lang="de-DE" sz="1400" dirty="0"/>
              <a:t>Hochschule Mainz</a:t>
            </a:r>
            <a:endParaRPr dirty="0"/>
          </a:p>
          <a:p>
            <a:pPr>
              <a:defRPr/>
            </a:pPr>
            <a:r>
              <a:rPr lang="de-DE" sz="1400" dirty="0"/>
              <a:t>Lucy-Hillebrand-Straße 2</a:t>
            </a:r>
            <a:endParaRPr dirty="0"/>
          </a:p>
          <a:p>
            <a:pPr>
              <a:defRPr/>
            </a:pPr>
            <a:r>
              <a:rPr lang="de-DE" sz="1400" dirty="0"/>
              <a:t>D 55128 Mainz</a:t>
            </a:r>
            <a:endParaRPr dirty="0"/>
          </a:p>
          <a:p>
            <a:pPr>
              <a:defRPr/>
            </a:pPr>
            <a:r>
              <a:rPr lang="de-DE" sz="1400" dirty="0"/>
              <a:t>Tel.  +49 6131 628-3409</a:t>
            </a:r>
            <a:br>
              <a:rPr lang="de-DE" sz="1400" dirty="0"/>
            </a:br>
            <a:r>
              <a:rPr lang="de-DE" sz="1400" dirty="0"/>
              <a:t>Fax +49 6131 628-93409</a:t>
            </a:r>
            <a:endParaRPr dirty="0"/>
          </a:p>
          <a:p>
            <a:pPr>
              <a:defRPr/>
            </a:pPr>
            <a:endParaRPr lang="de-DE" sz="1000" dirty="0"/>
          </a:p>
          <a:p>
            <a:pPr>
              <a:defRPr/>
            </a:pPr>
            <a:r>
              <a:rPr lang="de-DE" sz="1400" dirty="0"/>
              <a:t>karin.ewert-kling@hs-mainz.de</a:t>
            </a:r>
            <a:r>
              <a:rPr lang="de-DE" sz="1200" dirty="0"/>
              <a:t/>
            </a:r>
            <a:br>
              <a:rPr lang="de-DE" sz="1200" dirty="0"/>
            </a:br>
            <a:endParaRPr lang="de-DE" sz="1200" dirty="0"/>
          </a:p>
        </p:txBody>
      </p:sp>
      <p:sp>
        <p:nvSpPr>
          <p:cNvPr id="12" name="Rechteck 23"/>
          <p:cNvSpPr/>
          <p:nvPr/>
        </p:nvSpPr>
        <p:spPr bwMode="auto">
          <a:xfrm>
            <a:off x="5863630" y="1143202"/>
            <a:ext cx="2926896" cy="4622913"/>
          </a:xfrm>
          <a:prstGeom prst="rect">
            <a:avLst/>
          </a:prstGeom>
          <a:noFill/>
          <a:ln w="9525" cap="flat" cmpd="sng" algn="ctr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3600" tIns="46800" rIns="93600" bIns="468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600" b="0" i="0" u="none" strike="noStrike" cap="none" spc="0">
              <a:ln>
                <a:noFill/>
              </a:ln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3" name="Rechteck 26"/>
          <p:cNvSpPr/>
          <p:nvPr/>
        </p:nvSpPr>
        <p:spPr bwMode="auto">
          <a:xfrm>
            <a:off x="5982214" y="1286853"/>
            <a:ext cx="3251365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400" b="1" i="1" dirty="0"/>
              <a:t>Bewerbung und Einschreibung</a:t>
            </a:r>
            <a:r>
              <a:rPr lang="de-DE" sz="1400" b="1" i="1" dirty="0" smtClean="0"/>
              <a:t>:</a:t>
            </a:r>
            <a:endParaRPr lang="de-DE" sz="800" dirty="0"/>
          </a:p>
          <a:p>
            <a:pPr>
              <a:defRPr/>
            </a:pPr>
            <a:r>
              <a:rPr lang="de-DE" sz="1400" dirty="0"/>
              <a:t>Hochschule Mainz</a:t>
            </a:r>
            <a:endParaRPr dirty="0"/>
          </a:p>
          <a:p>
            <a:pPr>
              <a:defRPr/>
            </a:pPr>
            <a:r>
              <a:rPr lang="de-DE" sz="1400" dirty="0"/>
              <a:t>Studierendenbüro</a:t>
            </a:r>
            <a:endParaRPr dirty="0"/>
          </a:p>
          <a:p>
            <a:pPr>
              <a:defRPr/>
            </a:pPr>
            <a:r>
              <a:rPr lang="de-DE" sz="1400" dirty="0"/>
              <a:t>Lucy-Hillebrand-Straße 2</a:t>
            </a:r>
            <a:endParaRPr dirty="0"/>
          </a:p>
          <a:p>
            <a:pPr>
              <a:defRPr/>
            </a:pPr>
            <a:r>
              <a:rPr lang="de-DE" sz="1400" dirty="0"/>
              <a:t>D 55128 Mainz</a:t>
            </a:r>
            <a:endParaRPr dirty="0"/>
          </a:p>
          <a:p>
            <a:pPr>
              <a:defRPr/>
            </a:pPr>
            <a:endParaRPr lang="de-DE" sz="800" dirty="0"/>
          </a:p>
          <a:p>
            <a:pPr>
              <a:defRPr/>
            </a:pPr>
            <a:r>
              <a:rPr lang="de-DE" sz="1400" b="1" i="1" dirty="0"/>
              <a:t>Studienbüro Fachbereich Wirtschaft                                              Christiane Mann </a:t>
            </a:r>
            <a:endParaRPr dirty="0"/>
          </a:p>
          <a:p>
            <a:pPr>
              <a:defRPr/>
            </a:pPr>
            <a:r>
              <a:rPr lang="de-DE" sz="1400" dirty="0"/>
              <a:t>Tel. +49 6131 628-7382</a:t>
            </a:r>
            <a:endParaRPr dirty="0"/>
          </a:p>
          <a:p>
            <a:pPr>
              <a:defRPr/>
            </a:pPr>
            <a:r>
              <a:rPr lang="de-DE" sz="1400" dirty="0"/>
              <a:t>Fax +49 6131 628-7399</a:t>
            </a:r>
            <a:endParaRPr dirty="0"/>
          </a:p>
          <a:p>
            <a:pPr>
              <a:defRPr/>
            </a:pPr>
            <a:r>
              <a:rPr lang="de-DE" sz="1400" dirty="0"/>
              <a:t>studierendenbuero@hs-mainz.de</a:t>
            </a:r>
            <a:endParaRPr dirty="0"/>
          </a:p>
        </p:txBody>
      </p:sp>
      <p:sp>
        <p:nvSpPr>
          <p:cNvPr id="14" name="Rechteck 12"/>
          <p:cNvSpPr/>
          <p:nvPr/>
        </p:nvSpPr>
        <p:spPr bwMode="auto">
          <a:xfrm>
            <a:off x="5760639" y="1730921"/>
            <a:ext cx="4139953" cy="4616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4400" b="0" i="0" u="none" strike="noStrike" cap="none">
              <a:ln>
                <a:noFill/>
              </a:ln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pic>
        <p:nvPicPr>
          <p:cNvPr id="15" name="Grafik 13"/>
          <p:cNvPicPr>
            <a:picLocks noChangeAspect="1"/>
          </p:cNvPicPr>
          <p:nvPr/>
        </p:nvPicPr>
        <p:blipFill>
          <a:blip r:embed="rId2"/>
          <a:srcRect l="3809" t="13093" r="32962" b="20430"/>
          <a:stretch/>
        </p:blipFill>
        <p:spPr bwMode="auto">
          <a:xfrm>
            <a:off x="5982214" y="3872976"/>
            <a:ext cx="2708298" cy="1600172"/>
          </a:xfrm>
          <a:prstGeom prst="rect">
            <a:avLst/>
          </a:prstGeom>
        </p:spPr>
      </p:pic>
      <p:sp>
        <p:nvSpPr>
          <p:cNvPr id="16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F81800E-CAF9-114B-8091-73024CE9A28E}" type="slidenum">
              <a:rPr lang="fr-FR"/>
              <a:t>10</a:t>
            </a:fld>
            <a:endParaRPr lang="fr-FR"/>
          </a:p>
        </p:txBody>
      </p:sp>
      <p:sp>
        <p:nvSpPr>
          <p:cNvPr id="17" name="Titel 1"/>
          <p:cNvSpPr/>
          <p:nvPr/>
        </p:nvSpPr>
        <p:spPr bwMode="auto">
          <a:xfrm>
            <a:off x="323528" y="188640"/>
            <a:ext cx="8280919" cy="992906"/>
          </a:xfrm>
          <a:prstGeom prst="rect">
            <a:avLst/>
          </a:prstGeom>
          <a:noFill/>
        </p:spPr>
        <p:txBody>
          <a:bodyPr vert="horz" wrap="square" lIns="88104" tIns="44077" rIns="88104" bIns="44077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685800">
              <a:lnSpc>
                <a:spcPct val="90000"/>
              </a:lnSpc>
              <a:spcBef>
                <a:spcPts val="0"/>
              </a:spcBef>
              <a:buNone/>
              <a:defRPr sz="330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3600" b="1">
                <a:solidFill>
                  <a:srgbClr val="FF9900"/>
                </a:solidFill>
                <a:latin typeface="Calibri"/>
                <a:cs typeface="Calibri"/>
              </a:rPr>
              <a:t>Kontakt in Mainz</a:t>
            </a:r>
            <a:endParaRPr lang="de-DE" sz="3600">
              <a:solidFill>
                <a:srgbClr val="FF9900"/>
              </a:solidFill>
              <a:latin typeface="Calibri"/>
              <a:cs typeface="Calibri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rcRect r="7564"/>
          <a:stretch/>
        </p:blipFill>
        <p:spPr bwMode="auto">
          <a:xfrm>
            <a:off x="3632272" y="1340543"/>
            <a:ext cx="1390342" cy="1591134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4"/>
          <a:srcRect l="8334" r="14587"/>
          <a:stretch/>
        </p:blipFill>
        <p:spPr bwMode="auto">
          <a:xfrm>
            <a:off x="953416" y="1325353"/>
            <a:ext cx="1395492" cy="160167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hteck 21"/>
          <p:cNvSpPr/>
          <p:nvPr/>
        </p:nvSpPr>
        <p:spPr bwMode="auto">
          <a:xfrm>
            <a:off x="5982214" y="1286853"/>
            <a:ext cx="32513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400" b="1" i="1" dirty="0"/>
              <a:t>Bewerbung und Einschreibung</a:t>
            </a:r>
            <a:r>
              <a:rPr lang="de-DE" sz="1400" b="1" i="1" dirty="0" smtClean="0"/>
              <a:t>:</a:t>
            </a:r>
            <a:endParaRPr lang="de-DE" sz="800" dirty="0"/>
          </a:p>
          <a:p>
            <a:pPr defTabSz="801472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/>
              <a:t>Université de Lorraine </a:t>
            </a:r>
            <a:endParaRPr dirty="0"/>
          </a:p>
          <a:p>
            <a:pPr defTabSz="801472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/>
              <a:t>IAE Metz </a:t>
            </a:r>
            <a:r>
              <a:rPr lang="fr-FR" sz="1400" dirty="0" err="1"/>
              <a:t>School</a:t>
            </a:r>
            <a:r>
              <a:rPr lang="fr-FR" sz="1400" dirty="0"/>
              <a:t> of Management </a:t>
            </a:r>
            <a:br>
              <a:rPr lang="fr-FR" sz="1400" dirty="0"/>
            </a:br>
            <a:r>
              <a:rPr lang="fr-FR" sz="1400" dirty="0"/>
              <a:t>1 rue Augustin Fresnel </a:t>
            </a:r>
            <a:endParaRPr dirty="0"/>
          </a:p>
          <a:p>
            <a:pPr defTabSz="801472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/>
              <a:t>57000 Metz cedex 03 </a:t>
            </a:r>
            <a:br>
              <a:rPr lang="fr-FR" sz="1400" dirty="0"/>
            </a:br>
            <a:r>
              <a:rPr lang="fr-FR" sz="1400" dirty="0">
                <a:solidFill>
                  <a:srgbClr val="000000"/>
                </a:solidFill>
              </a:rPr>
              <a:t>Tel. +33 3 72 74 88 40</a:t>
            </a:r>
            <a:endParaRPr dirty="0"/>
          </a:p>
          <a:p>
            <a:pPr>
              <a:defRPr/>
            </a:pPr>
            <a:endParaRPr lang="de-DE" sz="1200" dirty="0"/>
          </a:p>
        </p:txBody>
      </p:sp>
      <p:sp>
        <p:nvSpPr>
          <p:cNvPr id="5" name="Titel 1"/>
          <p:cNvSpPr/>
          <p:nvPr/>
        </p:nvSpPr>
        <p:spPr bwMode="auto">
          <a:xfrm>
            <a:off x="323528" y="188640"/>
            <a:ext cx="8280919" cy="992906"/>
          </a:xfrm>
          <a:prstGeom prst="rect">
            <a:avLst/>
          </a:prstGeom>
          <a:noFill/>
        </p:spPr>
        <p:txBody>
          <a:bodyPr vert="horz" wrap="square" lIns="88104" tIns="44077" rIns="88104" bIns="44077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685800">
              <a:lnSpc>
                <a:spcPct val="90000"/>
              </a:lnSpc>
              <a:spcBef>
                <a:spcPts val="0"/>
              </a:spcBef>
              <a:buNone/>
              <a:defRPr sz="330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3600" b="1" dirty="0">
                <a:solidFill>
                  <a:srgbClr val="8632FF"/>
                </a:solidFill>
                <a:latin typeface="Calibri"/>
                <a:cs typeface="Calibri"/>
              </a:rPr>
              <a:t>Kontakt in Metz</a:t>
            </a:r>
            <a:endParaRPr lang="de-DE" sz="3600" dirty="0">
              <a:solidFill>
                <a:srgbClr val="8632FF"/>
              </a:solidFill>
              <a:latin typeface="Calibri"/>
              <a:cs typeface="Calibri"/>
            </a:endParaRPr>
          </a:p>
        </p:txBody>
      </p:sp>
      <p:sp>
        <p:nvSpPr>
          <p:cNvPr id="6" name="Textfeld 4"/>
          <p:cNvSpPr/>
          <p:nvPr/>
        </p:nvSpPr>
        <p:spPr bwMode="auto">
          <a:xfrm>
            <a:off x="323528" y="3001656"/>
            <a:ext cx="2605813" cy="2923845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pPr defTabSz="801472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b="1" i="1">
                <a:solidFill>
                  <a:srgbClr val="000000"/>
                </a:solidFill>
              </a:rPr>
              <a:t>Prof. Dr. Patrick Barthel </a:t>
            </a:r>
            <a:endParaRPr lang="de-DE" sz="1400">
              <a:solidFill>
                <a:srgbClr val="000000"/>
              </a:solidFill>
            </a:endParaRPr>
          </a:p>
          <a:p>
            <a:pPr defTabSz="801472">
              <a:spcBef>
                <a:spcPts val="0"/>
              </a:spcBef>
              <a:spcAft>
                <a:spcPts val="0"/>
              </a:spcAft>
              <a:defRPr/>
            </a:pPr>
            <a:endParaRPr lang="de-DE" sz="800">
              <a:solidFill>
                <a:srgbClr val="000000"/>
              </a:solidFill>
            </a:endParaRPr>
          </a:p>
          <a:p>
            <a:pPr defTabSz="801472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>
                <a:solidFill>
                  <a:srgbClr val="000000"/>
                </a:solidFill>
              </a:rPr>
              <a:t>Studiengangleiter </a:t>
            </a:r>
            <a:endParaRPr/>
          </a:p>
          <a:p>
            <a:pPr defTabSz="801472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>
                <a:solidFill>
                  <a:srgbClr val="000000"/>
                </a:solidFill>
              </a:rPr>
              <a:t>IAE Metz- School of Management</a:t>
            </a:r>
            <a:endParaRPr/>
          </a:p>
          <a:p>
            <a:pPr defTabSz="801472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>
                <a:solidFill>
                  <a:srgbClr val="000000"/>
                </a:solidFill>
              </a:rPr>
              <a:t>Marketing</a:t>
            </a:r>
            <a:endParaRPr/>
          </a:p>
          <a:p>
            <a:pPr defTabSz="801472">
              <a:spcBef>
                <a:spcPts val="0"/>
              </a:spcBef>
              <a:spcAft>
                <a:spcPts val="0"/>
              </a:spcAft>
              <a:defRPr/>
            </a:pPr>
            <a:endParaRPr lang="de-DE" sz="800">
              <a:solidFill>
                <a:srgbClr val="000000"/>
              </a:solidFill>
            </a:endParaRPr>
          </a:p>
          <a:p>
            <a:pPr defTabSz="801472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00"/>
              <a:t>IAE Metz School of Management </a:t>
            </a:r>
            <a:br>
              <a:rPr lang="fr-FR" sz="1300"/>
            </a:br>
            <a:r>
              <a:rPr lang="fr-FR" sz="1300"/>
              <a:t>Université de Lorraine </a:t>
            </a:r>
            <a:br>
              <a:rPr lang="fr-FR" sz="1300"/>
            </a:br>
            <a:r>
              <a:rPr lang="fr-FR" sz="1300"/>
              <a:t>1 rue Augustin Fresnel </a:t>
            </a:r>
            <a:br>
              <a:rPr lang="fr-FR" sz="1300"/>
            </a:br>
            <a:r>
              <a:rPr lang="fr-FR" sz="1300"/>
              <a:t>CS 15100</a:t>
            </a:r>
            <a:endParaRPr/>
          </a:p>
          <a:p>
            <a:pPr defTabSz="801472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00"/>
              <a:t>57000 Metz cedex 03 </a:t>
            </a:r>
            <a:br>
              <a:rPr lang="fr-FR" sz="1300"/>
            </a:br>
            <a:r>
              <a:rPr lang="fr-FR" sz="1300">
                <a:solidFill>
                  <a:srgbClr val="000000"/>
                </a:solidFill>
              </a:rPr>
              <a:t>Tel. +33 6 35 19 19 22 </a:t>
            </a:r>
            <a:endParaRPr/>
          </a:p>
          <a:p>
            <a:pPr defTabSz="801472">
              <a:spcBef>
                <a:spcPts val="0"/>
              </a:spcBef>
              <a:spcAft>
                <a:spcPts val="0"/>
              </a:spcAft>
              <a:defRPr/>
            </a:pPr>
            <a:endParaRPr lang="de-DE" sz="800">
              <a:solidFill>
                <a:srgbClr val="000000"/>
              </a:solidFill>
            </a:endParaRPr>
          </a:p>
          <a:p>
            <a:pPr defTabSz="801472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>
                <a:solidFill>
                  <a:srgbClr val="000000"/>
                </a:solidFill>
              </a:rPr>
              <a:t>patrick.barthel@univ-lorraine.fr</a:t>
            </a:r>
            <a:endParaRPr/>
          </a:p>
          <a:p>
            <a:pPr algn="ctr" defTabSz="801472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>
                <a:solidFill>
                  <a:srgbClr val="000000"/>
                </a:solidFill>
              </a:rPr>
              <a:t>  </a:t>
            </a:r>
            <a:endParaRPr/>
          </a:p>
        </p:txBody>
      </p:sp>
      <p:sp>
        <p:nvSpPr>
          <p:cNvPr id="7" name="Rechteck 18"/>
          <p:cNvSpPr/>
          <p:nvPr/>
        </p:nvSpPr>
        <p:spPr bwMode="auto">
          <a:xfrm>
            <a:off x="159185" y="1143205"/>
            <a:ext cx="2896133" cy="4624160"/>
          </a:xfrm>
          <a:prstGeom prst="rect">
            <a:avLst/>
          </a:prstGeom>
          <a:noFill/>
          <a:ln w="9525" cap="flat" cmpd="sng" algn="ctr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3600" tIns="46800" rIns="93600" bIns="468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600" b="0" i="0" u="none" strike="noStrike" cap="none" spc="0">
              <a:ln>
                <a:noFill/>
              </a:ln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8" name="Rechteck 24"/>
          <p:cNvSpPr/>
          <p:nvPr/>
        </p:nvSpPr>
        <p:spPr bwMode="auto">
          <a:xfrm>
            <a:off x="3055318" y="1143204"/>
            <a:ext cx="2808310" cy="4630078"/>
          </a:xfrm>
          <a:prstGeom prst="rect">
            <a:avLst/>
          </a:prstGeom>
          <a:noFill/>
          <a:ln w="9525" cap="flat" cmpd="sng" algn="ctr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3600" tIns="46800" rIns="93600" bIns="468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600" b="0" i="0" u="none" strike="noStrike" cap="none" spc="0">
              <a:ln>
                <a:noFill/>
              </a:ln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9" name="Rechteck 1023"/>
          <p:cNvSpPr/>
          <p:nvPr/>
        </p:nvSpPr>
        <p:spPr bwMode="auto">
          <a:xfrm>
            <a:off x="-15884" y="5822262"/>
            <a:ext cx="8697741" cy="5118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4400" b="0" i="0" u="none" strike="noStrike" cap="none">
              <a:ln>
                <a:noFill/>
              </a:ln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10" name="Rechteck 1024"/>
          <p:cNvSpPr/>
          <p:nvPr/>
        </p:nvSpPr>
        <p:spPr bwMode="auto">
          <a:xfrm>
            <a:off x="159185" y="5766117"/>
            <a:ext cx="8631340" cy="399187"/>
          </a:xfrm>
          <a:prstGeom prst="rect">
            <a:avLst/>
          </a:prstGeom>
          <a:solidFill>
            <a:srgbClr val="DB5DF7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2400" b="1" i="0" u="none" strike="noStrike" cap="none">
                <a:ln>
                  <a:noFill/>
                </a:ln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Homepage IAE-Metz</a:t>
            </a:r>
            <a:r>
              <a:rPr lang="de-DE" b="1" i="0" u="none" strike="noStrike" cap="none">
                <a:ln>
                  <a:noFill/>
                </a:ln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 </a:t>
            </a:r>
            <a:r>
              <a:rPr lang="de-DE" sz="2400" b="1" i="0" u="none" strike="noStrike" cap="none">
                <a:ln>
                  <a:noFill/>
                </a:ln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: iaemetz.univ-lorraine.fr </a:t>
            </a:r>
            <a:endParaRPr/>
          </a:p>
        </p:txBody>
      </p:sp>
      <p:sp>
        <p:nvSpPr>
          <p:cNvPr id="11" name="Rechteck 6"/>
          <p:cNvSpPr/>
          <p:nvPr/>
        </p:nvSpPr>
        <p:spPr bwMode="auto">
          <a:xfrm>
            <a:off x="3275857" y="2981919"/>
            <a:ext cx="2448272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400" b="1" i="1"/>
              <a:t>Cathy Will</a:t>
            </a:r>
            <a:r>
              <a:rPr lang="de-DE" sz="1400"/>
              <a:t/>
            </a:r>
            <a:br>
              <a:rPr lang="de-DE" sz="1400"/>
            </a:br>
            <a:r>
              <a:rPr lang="de-DE" sz="1400"/>
              <a:t/>
            </a:r>
            <a:br>
              <a:rPr lang="de-DE" sz="1400"/>
            </a:br>
            <a:r>
              <a:rPr lang="de-DE" sz="1400"/>
              <a:t>Koordinatorin </a:t>
            </a:r>
            <a:endParaRPr/>
          </a:p>
          <a:p>
            <a:pPr>
              <a:defRPr/>
            </a:pPr>
            <a:r>
              <a:rPr lang="de-DE" sz="1400"/>
              <a:t>Master MFA IAE-Metz (M1)</a:t>
            </a:r>
            <a:endParaRPr/>
          </a:p>
          <a:p>
            <a:pPr>
              <a:defRPr/>
            </a:pPr>
            <a:endParaRPr lang="de-DE" sz="1400"/>
          </a:p>
          <a:p>
            <a:pPr defTabSz="801472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00"/>
              <a:t>IAE Metz School of Management </a:t>
            </a:r>
            <a:br>
              <a:rPr lang="fr-FR" sz="1300"/>
            </a:br>
            <a:r>
              <a:rPr lang="fr-FR" sz="1300"/>
              <a:t>Université de Lorraine </a:t>
            </a:r>
            <a:endParaRPr/>
          </a:p>
          <a:p>
            <a:pPr defTabSz="801472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00"/>
              <a:t>1 rue Augustin Fresnel </a:t>
            </a:r>
            <a:br>
              <a:rPr lang="fr-FR" sz="1300"/>
            </a:br>
            <a:r>
              <a:rPr lang="fr-FR" sz="1300"/>
              <a:t>CS 15100</a:t>
            </a:r>
            <a:endParaRPr/>
          </a:p>
          <a:p>
            <a:pPr defTabSz="801472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00"/>
              <a:t>57000 Metz cedex 03  </a:t>
            </a:r>
            <a:br>
              <a:rPr lang="fr-FR" sz="1300"/>
            </a:br>
            <a:r>
              <a:rPr lang="fr-FR" sz="1300">
                <a:solidFill>
                  <a:srgbClr val="000000"/>
                </a:solidFill>
              </a:rPr>
              <a:t>Tel. +33 3 72 74 88 51</a:t>
            </a:r>
            <a:endParaRPr/>
          </a:p>
          <a:p>
            <a:pPr defTabSz="801472">
              <a:spcBef>
                <a:spcPts val="0"/>
              </a:spcBef>
              <a:spcAft>
                <a:spcPts val="0"/>
              </a:spcAft>
              <a:defRPr/>
            </a:pPr>
            <a:endParaRPr lang="de-DE" sz="1400"/>
          </a:p>
          <a:p>
            <a:pPr>
              <a:defRPr/>
            </a:pPr>
            <a:r>
              <a:rPr lang="de-DE" sz="1400"/>
              <a:t>cathy.will@hs-mainz.de</a:t>
            </a:r>
            <a:br>
              <a:rPr lang="de-DE" sz="1400"/>
            </a:br>
            <a:endParaRPr lang="de-DE" sz="1400"/>
          </a:p>
        </p:txBody>
      </p:sp>
      <p:sp>
        <p:nvSpPr>
          <p:cNvPr id="12" name="Rechteck 23"/>
          <p:cNvSpPr/>
          <p:nvPr/>
        </p:nvSpPr>
        <p:spPr bwMode="auto">
          <a:xfrm>
            <a:off x="5863630" y="1143202"/>
            <a:ext cx="2926896" cy="4622913"/>
          </a:xfrm>
          <a:prstGeom prst="rect">
            <a:avLst/>
          </a:prstGeom>
          <a:noFill/>
          <a:ln w="9525" cap="flat" cmpd="sng" algn="ctr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3600" tIns="46800" rIns="93600" bIns="468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600" b="0" i="0" u="none" strike="noStrike" cap="none" spc="0">
              <a:ln>
                <a:noFill/>
              </a:ln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3" name="Rechteck 12"/>
          <p:cNvSpPr/>
          <p:nvPr/>
        </p:nvSpPr>
        <p:spPr bwMode="auto">
          <a:xfrm>
            <a:off x="5760639" y="1730921"/>
            <a:ext cx="4139953" cy="4616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4400" b="0" i="0" u="none" strike="noStrike" cap="none">
              <a:ln>
                <a:noFill/>
              </a:ln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pic>
        <p:nvPicPr>
          <p:cNvPr id="14" name="Image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71599" y="1268760"/>
            <a:ext cx="1168856" cy="1645780"/>
          </a:xfrm>
          <a:prstGeom prst="rect">
            <a:avLst/>
          </a:prstGeom>
        </p:spPr>
      </p:pic>
      <p:pic>
        <p:nvPicPr>
          <p:cNvPr id="15" name="Image 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940152" y="2924944"/>
            <a:ext cx="2736304" cy="855095"/>
          </a:xfrm>
          <a:prstGeom prst="rect">
            <a:avLst/>
          </a:prstGeom>
        </p:spPr>
      </p:pic>
      <p:pic>
        <p:nvPicPr>
          <p:cNvPr id="16" name="Image 9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084168" y="3861048"/>
            <a:ext cx="2448272" cy="1833755"/>
          </a:xfrm>
          <a:prstGeom prst="rect">
            <a:avLst/>
          </a:prstGeom>
        </p:spPr>
      </p:pic>
      <p:sp>
        <p:nvSpPr>
          <p:cNvPr id="17" name="Espace réservé du numéro de diapositive 10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F81800E-CAF9-114B-8091-73024CE9A28E}" type="slidenum">
              <a:rPr lang="fr-FR"/>
              <a:t>11</a:t>
            </a:fld>
            <a:endParaRPr lang="fr-FR"/>
          </a:p>
        </p:txBody>
      </p:sp>
      <p:pic>
        <p:nvPicPr>
          <p:cNvPr id="18" name="Image 3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3815370" y="1268760"/>
            <a:ext cx="1185216" cy="165618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spect="1" noChangeArrowheads="1"/>
          </p:cNvSpPr>
          <p:nvPr>
            <p:ph type="ctrTitle" idx="4294967295"/>
          </p:nvPr>
        </p:nvSpPr>
        <p:spPr bwMode="auto">
          <a:xfrm>
            <a:off x="1037607" y="2348880"/>
            <a:ext cx="7068786" cy="2448272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FF9900"/>
                </a:solidFill>
                <a:latin typeface="Calibri"/>
                <a:cs typeface="Calibri"/>
              </a:rPr>
              <a:t>VIELEN DANK FÜR IHRE AUFMERKSAMKEIT</a:t>
            </a:r>
            <a:br>
              <a:rPr lang="en-US" sz="4000" b="1" dirty="0">
                <a:solidFill>
                  <a:srgbClr val="FF9900"/>
                </a:solidFill>
                <a:latin typeface="Calibri"/>
                <a:cs typeface="Calibri"/>
              </a:rPr>
            </a:br>
            <a:r>
              <a:rPr lang="en-US" sz="4000" b="1" dirty="0">
                <a:solidFill>
                  <a:srgbClr val="FF9900"/>
                </a:solidFill>
                <a:latin typeface="Calibri"/>
                <a:cs typeface="Calibri"/>
              </a:rPr>
              <a:t/>
            </a:r>
            <a:br>
              <a:rPr lang="en-US" sz="4000" b="1" dirty="0">
                <a:solidFill>
                  <a:srgbClr val="FF9900"/>
                </a:solidFill>
                <a:latin typeface="Calibri"/>
                <a:cs typeface="Calibri"/>
              </a:rPr>
            </a:br>
            <a:r>
              <a:rPr lang="en-US" sz="4000" b="1" dirty="0">
                <a:solidFill>
                  <a:srgbClr val="8632FF"/>
                </a:solidFill>
                <a:latin typeface="Calibri"/>
                <a:cs typeface="Calibri"/>
              </a:rPr>
              <a:t>MERCI POUR VOTRE ATTENTION</a:t>
            </a:r>
            <a:endParaRPr lang="de-DE" sz="1800" b="1" dirty="0">
              <a:solidFill>
                <a:srgbClr val="8632FF"/>
              </a:solidFill>
              <a:latin typeface="Calibri"/>
              <a:cs typeface="Calibri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83568" y="980728"/>
            <a:ext cx="2880320" cy="89145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995936" y="1052736"/>
            <a:ext cx="4415242" cy="796192"/>
          </a:xfrm>
          <a:prstGeom prst="rect">
            <a:avLst/>
          </a:prstGeom>
        </p:spPr>
      </p:pic>
      <p:sp>
        <p:nvSpPr>
          <p:cNvPr id="7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F81800E-CAF9-114B-8091-73024CE9A28E}" type="slidenum">
              <a:rPr lang="fr-FR"/>
              <a:t>12</a:t>
            </a:fld>
            <a:endParaRPr lang="fr-FR"/>
          </a:p>
        </p:txBody>
      </p:sp>
      <p:pic>
        <p:nvPicPr>
          <p:cNvPr id="8" name="Picture 2" descr="D:\Bureau\3-FRANCO-ALLEMAND 1\2-PRESENT. COM.AMFA (rentrées, prospectus...)\5 DEPLIANTS &amp; AFFICHE  &amp; FORUM\Prospectus Metz Mainz et logos\logos flyer\Image3.png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2843808" y="5297605"/>
            <a:ext cx="3816424" cy="13191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Inhaltsplatzhalter 9"/>
          <p:cNvSpPr>
            <a:spLocks noGrp="1"/>
          </p:cNvSpPr>
          <p:nvPr>
            <p:ph idx="1"/>
          </p:nvPr>
        </p:nvSpPr>
        <p:spPr bwMode="auto">
          <a:xfrm>
            <a:off x="827584" y="1428503"/>
            <a:ext cx="7886700" cy="400042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de-DE" sz="3800" b="1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440512" indent="-440512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dirty="0" smtClean="0">
                <a:cs typeface="Calibri"/>
              </a:rPr>
              <a:t>Vorstellung der Universitäten/</a:t>
            </a:r>
            <a:r>
              <a:rPr lang="de-DE" dirty="0" err="1" smtClean="0">
                <a:cs typeface="Calibri"/>
              </a:rPr>
              <a:t>Présentation</a:t>
            </a:r>
            <a:r>
              <a:rPr lang="de-DE" dirty="0" smtClean="0">
                <a:cs typeface="Calibri"/>
              </a:rPr>
              <a:t> des </a:t>
            </a:r>
            <a:r>
              <a:rPr lang="de-DE" dirty="0" err="1" smtClean="0">
                <a:cs typeface="Calibri"/>
              </a:rPr>
              <a:t>universités</a:t>
            </a:r>
            <a:endParaRPr lang="de-DE" dirty="0" smtClean="0"/>
          </a:p>
          <a:p>
            <a:pPr marL="440512" indent="-440512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de-DE" dirty="0" smtClean="0">
              <a:cs typeface="Calibri"/>
            </a:endParaRPr>
          </a:p>
          <a:p>
            <a:pPr marL="440512" indent="-440512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dirty="0" smtClean="0">
                <a:cs typeface="Calibri"/>
              </a:rPr>
              <a:t>Überblick/</a:t>
            </a:r>
            <a:r>
              <a:rPr lang="de-DE" dirty="0" err="1" smtClean="0">
                <a:cs typeface="Calibri"/>
              </a:rPr>
              <a:t>Caractéristiques</a:t>
            </a:r>
            <a:r>
              <a:rPr lang="de-DE" dirty="0" smtClean="0">
                <a:cs typeface="Calibri"/>
              </a:rPr>
              <a:t> </a:t>
            </a:r>
            <a:r>
              <a:rPr lang="de-DE" dirty="0" err="1" smtClean="0">
                <a:cs typeface="Calibri"/>
              </a:rPr>
              <a:t>clefs</a:t>
            </a:r>
            <a:r>
              <a:rPr lang="de-DE" dirty="0" smtClean="0">
                <a:cs typeface="Calibri"/>
              </a:rPr>
              <a:t> de la </a:t>
            </a:r>
            <a:r>
              <a:rPr lang="de-DE" dirty="0" err="1" smtClean="0">
                <a:cs typeface="Calibri"/>
              </a:rPr>
              <a:t>formation</a:t>
            </a:r>
            <a:endParaRPr lang="de-DE" dirty="0" smtClean="0"/>
          </a:p>
          <a:p>
            <a:pPr marL="440512" indent="-440512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de-DE" dirty="0" smtClean="0">
              <a:cs typeface="Calibri"/>
            </a:endParaRPr>
          </a:p>
          <a:p>
            <a:pPr marL="440512" indent="-440512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dirty="0" smtClean="0">
                <a:cs typeface="Calibri"/>
              </a:rPr>
              <a:t>Studienverlauf/Programme M1 et M2</a:t>
            </a:r>
            <a:endParaRPr lang="de-DE" dirty="0" smtClean="0"/>
          </a:p>
          <a:p>
            <a:pPr marL="742950" indent="-7429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de-DE" dirty="0" smtClean="0">
              <a:cs typeface="Calibri"/>
            </a:endParaRPr>
          </a:p>
          <a:p>
            <a:pPr marL="440512" indent="-440512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dirty="0" smtClean="0">
                <a:cs typeface="Calibri"/>
              </a:rPr>
              <a:t>Zulassungsvoraussetzungen/</a:t>
            </a:r>
            <a:r>
              <a:rPr lang="de-DE" dirty="0" err="1" smtClean="0">
                <a:cs typeface="Calibri"/>
              </a:rPr>
              <a:t>Conditions</a:t>
            </a:r>
            <a:r>
              <a:rPr lang="de-DE" dirty="0" smtClean="0">
                <a:cs typeface="Calibri"/>
              </a:rPr>
              <a:t> </a:t>
            </a:r>
            <a:r>
              <a:rPr lang="de-DE" dirty="0" err="1" smtClean="0">
                <a:cs typeface="Calibri"/>
              </a:rPr>
              <a:t>d’accès</a:t>
            </a:r>
            <a:endParaRPr lang="de-DE" dirty="0" smtClean="0"/>
          </a:p>
          <a:p>
            <a:pPr marL="440512" indent="-440512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de-DE" dirty="0" smtClean="0">
              <a:cs typeface="Calibri"/>
            </a:endParaRPr>
          </a:p>
          <a:p>
            <a:pPr marL="440512" indent="-440512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dirty="0" smtClean="0">
                <a:cs typeface="Calibri"/>
              </a:rPr>
              <a:t>Bewerbungsverfahren/</a:t>
            </a:r>
            <a:r>
              <a:rPr lang="de-DE" dirty="0" err="1" smtClean="0">
                <a:cs typeface="Calibri"/>
              </a:rPr>
              <a:t>Dépôt</a:t>
            </a:r>
            <a:r>
              <a:rPr lang="de-DE" dirty="0" smtClean="0">
                <a:cs typeface="Calibri"/>
              </a:rPr>
              <a:t> des </a:t>
            </a:r>
            <a:r>
              <a:rPr lang="de-DE" dirty="0" err="1" smtClean="0">
                <a:cs typeface="Calibri"/>
              </a:rPr>
              <a:t>candidature</a:t>
            </a:r>
            <a:endParaRPr lang="de-DE" dirty="0">
              <a:cs typeface="Calibri"/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de-DE" sz="4000" b="1" dirty="0">
                <a:solidFill>
                  <a:srgbClr val="FF9900"/>
                </a:solidFill>
                <a:latin typeface="Calibri"/>
                <a:cs typeface="Calibri"/>
              </a:rPr>
              <a:t>                 </a:t>
            </a:r>
            <a:r>
              <a:rPr lang="de-DE" sz="4000" b="1" dirty="0" smtClean="0">
                <a:latin typeface="Calibri"/>
                <a:cs typeface="Calibri"/>
              </a:rPr>
              <a:t>Agenda/</a:t>
            </a:r>
            <a:r>
              <a:rPr lang="de-DE" sz="4000" b="1" dirty="0" err="1" smtClean="0">
                <a:latin typeface="Calibri"/>
                <a:cs typeface="Calibri"/>
              </a:rPr>
              <a:t>Sommaire</a:t>
            </a:r>
            <a:r>
              <a:rPr lang="de-DE" sz="4000" b="1" dirty="0" smtClean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endParaRPr lang="de-DE" sz="4400" b="1" dirty="0">
              <a:solidFill>
                <a:schemeClr val="accent2">
                  <a:lumMod val="60000"/>
                  <a:lumOff val="4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xfrm>
            <a:off x="6457950" y="6356351"/>
            <a:ext cx="2057400" cy="365125"/>
          </a:xfrm>
        </p:spPr>
        <p:txBody>
          <a:bodyPr/>
          <a:lstStyle/>
          <a:p>
            <a:pPr>
              <a:defRPr/>
            </a:pPr>
            <a:fld id="{9F81800E-CAF9-114B-8091-73024CE9A28E}" type="slidenum">
              <a:rPr lang="fr-FR"/>
              <a:t>2</a:t>
            </a:fld>
            <a:endParaRPr lang="fr-FR"/>
          </a:p>
        </p:txBody>
      </p:sp>
      <p:sp>
        <p:nvSpPr>
          <p:cNvPr id="7" name="ZoneTexte 35"/>
          <p:cNvSpPr/>
          <p:nvPr/>
        </p:nvSpPr>
        <p:spPr bwMode="auto">
          <a:xfrm>
            <a:off x="7106856" y="644709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fr-FR"/>
          </a:p>
        </p:txBody>
      </p:sp>
      <p:sp>
        <p:nvSpPr>
          <p:cNvPr id="8" name="ZoneTexte 36"/>
          <p:cNvSpPr/>
          <p:nvPr/>
        </p:nvSpPr>
        <p:spPr bwMode="auto">
          <a:xfrm>
            <a:off x="5652120" y="6534834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/>
              <a:t>                                                  </a:t>
            </a:r>
            <a:endParaRPr/>
          </a:p>
          <a:p>
            <a:pPr>
              <a:defRPr/>
            </a:pPr>
            <a:r>
              <a:rPr lang="fr-FR"/>
              <a:t>                                      </a:t>
            </a:r>
            <a:endParaRPr/>
          </a:p>
        </p:txBody>
      </p:sp>
      <p:sp>
        <p:nvSpPr>
          <p:cNvPr id="9" name="ZoneTexte 37"/>
          <p:cNvSpPr/>
          <p:nvPr/>
        </p:nvSpPr>
        <p:spPr bwMode="auto">
          <a:xfrm>
            <a:off x="497711" y="649339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182206" y="229635"/>
            <a:ext cx="6134422" cy="115212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de-DE" sz="3200" b="1" dirty="0">
                <a:latin typeface="Calibri"/>
                <a:cs typeface="Calibri"/>
              </a:rPr>
              <a:t>1. Vorstellung der </a:t>
            </a:r>
            <a:r>
              <a:rPr lang="de-DE" sz="3200" b="1" dirty="0" smtClean="0">
                <a:latin typeface="Calibri"/>
                <a:cs typeface="Calibri"/>
              </a:rPr>
              <a:t>Universitäten:</a:t>
            </a:r>
            <a:r>
              <a:rPr lang="de-DE" sz="3200" b="1" dirty="0">
                <a:latin typeface="Calibri"/>
                <a:cs typeface="Calibri"/>
              </a:rPr>
              <a:t/>
            </a:r>
            <a:br>
              <a:rPr lang="de-DE" sz="3200" b="1" dirty="0">
                <a:latin typeface="Calibri"/>
                <a:cs typeface="Calibri"/>
              </a:rPr>
            </a:br>
            <a:r>
              <a:rPr lang="de-DE" sz="3200" b="1" dirty="0" err="1">
                <a:latin typeface="Calibri"/>
                <a:cs typeface="Calibri"/>
              </a:rPr>
              <a:t>Université</a:t>
            </a:r>
            <a:r>
              <a:rPr lang="de-DE" sz="3200" b="1" dirty="0">
                <a:latin typeface="Calibri"/>
                <a:cs typeface="Calibri"/>
              </a:rPr>
              <a:t> de Lorraine, </a:t>
            </a:r>
            <a:r>
              <a:rPr lang="de-DE" sz="3200" b="1" dirty="0" smtClean="0">
                <a:latin typeface="Calibri"/>
                <a:cs typeface="Calibri"/>
              </a:rPr>
              <a:t>Standort </a:t>
            </a:r>
            <a:r>
              <a:rPr lang="de-DE" sz="3200" b="1" dirty="0">
                <a:latin typeface="Calibri"/>
                <a:cs typeface="Calibri"/>
              </a:rPr>
              <a:t>Metz</a:t>
            </a:r>
            <a:endParaRPr lang="en-GB" sz="3200" dirty="0">
              <a:latin typeface="Calibri"/>
              <a:cs typeface="Calibri"/>
            </a:endParaRP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 bwMode="auto">
          <a:xfrm>
            <a:off x="6457950" y="6356351"/>
            <a:ext cx="2057400" cy="365125"/>
          </a:xfrm>
        </p:spPr>
        <p:txBody>
          <a:bodyPr/>
          <a:lstStyle/>
          <a:p>
            <a:pPr>
              <a:defRPr/>
            </a:pPr>
            <a:fld id="{9F81800E-CAF9-114B-8091-73024CE9A28E}" type="slidenum">
              <a:rPr lang="fr-FR"/>
              <a:t>3</a:t>
            </a:fld>
            <a:endParaRPr lang="fr-FR"/>
          </a:p>
        </p:txBody>
      </p:sp>
      <p:sp>
        <p:nvSpPr>
          <p:cNvPr id="6" name="Text Box 5"/>
          <p:cNvSpPr/>
          <p:nvPr/>
        </p:nvSpPr>
        <p:spPr bwMode="auto">
          <a:xfrm rot="21480000">
            <a:off x="201865" y="2021689"/>
            <a:ext cx="2428193" cy="1338828"/>
          </a:xfrm>
          <a:prstGeom prst="rect">
            <a:avLst/>
          </a:prstGeom>
          <a:solidFill>
            <a:srgbClr val="8632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de-DE" sz="900" i="1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142875">
              <a:defRPr/>
            </a:pPr>
            <a:endParaRPr lang="de-DE" b="1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142875">
              <a:defRPr/>
            </a:pPr>
            <a:r>
              <a:rPr lang="de-DE" b="1" dirty="0" err="1">
                <a:solidFill>
                  <a:schemeClr val="bg1"/>
                </a:solidFill>
                <a:latin typeface="Calibri"/>
                <a:cs typeface="Calibri"/>
              </a:rPr>
              <a:t>Université</a:t>
            </a:r>
            <a:r>
              <a:rPr lang="de-DE" b="1" dirty="0">
                <a:solidFill>
                  <a:schemeClr val="bg1"/>
                </a:solidFill>
                <a:latin typeface="Calibri"/>
                <a:cs typeface="Calibri"/>
              </a:rPr>
              <a:t> de Lorraine</a:t>
            </a:r>
            <a:endParaRPr dirty="0"/>
          </a:p>
          <a:p>
            <a:pPr marL="142875">
              <a:defRPr/>
            </a:pPr>
            <a:r>
              <a:rPr lang="de-DE" b="1" dirty="0" err="1">
                <a:solidFill>
                  <a:schemeClr val="bg1"/>
                </a:solidFill>
                <a:latin typeface="Calibri"/>
                <a:cs typeface="Calibri"/>
              </a:rPr>
              <a:t>www.univ-lorraine.fr</a:t>
            </a:r>
            <a:endParaRPr dirty="0"/>
          </a:p>
          <a:p>
            <a:pPr marL="142875">
              <a:defRPr/>
            </a:pPr>
            <a:endParaRPr lang="de-DE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7" name="Rectangle 18"/>
          <p:cNvSpPr>
            <a:spLocks noChangeArrowheads="1"/>
          </p:cNvSpPr>
          <p:nvPr/>
        </p:nvSpPr>
        <p:spPr bwMode="auto">
          <a:xfrm rot="-177850">
            <a:off x="4016375" y="2437793"/>
            <a:ext cx="1754188" cy="7381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ts val="0"/>
              </a:spcBef>
              <a:buClr>
                <a:srgbClr val="ACC2C9"/>
              </a:buClr>
              <a:buFont typeface="Arial"/>
              <a:buChar char="•"/>
              <a:defRPr sz="2400">
                <a:solidFill>
                  <a:schemeClr val="tx2"/>
                </a:solidFill>
                <a:latin typeface="Tw Cen MT"/>
              </a:defRPr>
            </a:lvl1pPr>
            <a:lvl2pPr marL="742950" indent="-285750">
              <a:spcBef>
                <a:spcPts val="0"/>
              </a:spcBef>
              <a:buClr>
                <a:srgbClr val="ACC2C9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Tw Cen MT"/>
              </a:defRPr>
            </a:lvl2pPr>
            <a:lvl3pPr marL="1143000" indent="-228600">
              <a:spcBef>
                <a:spcPts val="0"/>
              </a:spcBef>
              <a:buClr>
                <a:schemeClr val="accent2"/>
              </a:buClr>
              <a:buFont typeface="Arial"/>
              <a:buChar char="•"/>
              <a:defRPr sz="2000">
                <a:solidFill>
                  <a:schemeClr val="tx2"/>
                </a:solidFill>
                <a:latin typeface="Tw Cen MT"/>
              </a:defRPr>
            </a:lvl3pPr>
            <a:lvl4pPr marL="1600200" indent="-228600">
              <a:spcBef>
                <a:spcPts val="0"/>
              </a:spcBef>
              <a:buClr>
                <a:srgbClr val="99987F"/>
              </a:buClr>
              <a:buFont typeface="Arial"/>
              <a:buChar char="•"/>
              <a:defRPr>
                <a:solidFill>
                  <a:schemeClr val="tx1"/>
                </a:solidFill>
                <a:latin typeface="Tw Cen MT"/>
              </a:defRPr>
            </a:lvl4pPr>
            <a:lvl5pPr marL="2057400" indent="-228600">
              <a:spcBef>
                <a:spcPts val="0"/>
              </a:spcBef>
              <a:buClr>
                <a:srgbClr val="90AC97"/>
              </a:buClr>
              <a:buFont typeface="Arial"/>
              <a:buChar char="•"/>
              <a:defRPr sz="1600">
                <a:solidFill>
                  <a:schemeClr val="tx2"/>
                </a:solidFill>
                <a:latin typeface="Tw Cen MT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Clr>
                <a:srgbClr val="90AC97"/>
              </a:buClr>
              <a:buFont typeface="Arial"/>
              <a:buChar char="•"/>
              <a:defRPr sz="1600">
                <a:solidFill>
                  <a:schemeClr val="tx2"/>
                </a:solidFill>
                <a:latin typeface="Tw Cen MT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Clr>
                <a:srgbClr val="90AC97"/>
              </a:buClr>
              <a:buFont typeface="Arial"/>
              <a:buChar char="•"/>
              <a:defRPr sz="1600">
                <a:solidFill>
                  <a:schemeClr val="tx2"/>
                </a:solidFill>
                <a:latin typeface="Tw Cen MT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Clr>
                <a:srgbClr val="90AC97"/>
              </a:buClr>
              <a:buFont typeface="Arial"/>
              <a:buChar char="•"/>
              <a:defRPr sz="1600">
                <a:solidFill>
                  <a:schemeClr val="tx2"/>
                </a:solidFill>
                <a:latin typeface="Tw Cen MT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Clr>
                <a:srgbClr val="90AC97"/>
              </a:buClr>
              <a:buFont typeface="Arial"/>
              <a:buChar char="•"/>
              <a:defRPr sz="1600">
                <a:solidFill>
                  <a:schemeClr val="tx2"/>
                </a:solidFill>
                <a:latin typeface="Tw Cen MT"/>
              </a:defRPr>
            </a:lvl9pPr>
          </a:lstStyle>
          <a:p>
            <a:pPr algn="ctr">
              <a:spcBef>
                <a:spcPts val="0"/>
              </a:spcBef>
              <a:buClrTx/>
              <a:buFontTx/>
              <a:buNone/>
              <a:defRPr/>
            </a:pPr>
            <a:r>
              <a:rPr lang="de-DE" b="1">
                <a:solidFill>
                  <a:schemeClr val="bg1"/>
                </a:solidFill>
                <a:latin typeface="Arial Black"/>
              </a:rPr>
              <a:t>60 000 </a:t>
            </a:r>
            <a:br>
              <a:rPr lang="de-DE" b="1">
                <a:solidFill>
                  <a:schemeClr val="bg1"/>
                </a:solidFill>
                <a:latin typeface="Arial Black"/>
              </a:rPr>
            </a:br>
            <a:r>
              <a:rPr lang="de-DE" sz="1800" b="1">
                <a:solidFill>
                  <a:schemeClr val="bg1"/>
                </a:solidFill>
                <a:latin typeface="Arial Black"/>
              </a:rPr>
              <a:t>étudiants</a:t>
            </a:r>
            <a:endParaRPr/>
          </a:p>
        </p:txBody>
      </p:sp>
      <p:sp>
        <p:nvSpPr>
          <p:cNvPr id="8" name="Rectangle 21"/>
          <p:cNvSpPr>
            <a:spLocks noChangeArrowheads="1"/>
          </p:cNvSpPr>
          <p:nvPr/>
        </p:nvSpPr>
        <p:spPr bwMode="auto">
          <a:xfrm rot="21438395">
            <a:off x="4516295" y="1843219"/>
            <a:ext cx="4342882" cy="2069797"/>
          </a:xfrm>
          <a:prstGeom prst="rect">
            <a:avLst/>
          </a:prstGeom>
          <a:solidFill>
            <a:srgbClr val="8632FF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ts val="0"/>
              </a:spcBef>
              <a:buClr>
                <a:srgbClr val="ACC2C9"/>
              </a:buClr>
              <a:buFont typeface="Arial"/>
              <a:buChar char="•"/>
              <a:defRPr sz="2400">
                <a:solidFill>
                  <a:schemeClr val="tx2"/>
                </a:solidFill>
                <a:latin typeface="Tw Cen MT"/>
              </a:defRPr>
            </a:lvl1pPr>
            <a:lvl2pPr marL="742950" indent="-285750">
              <a:spcBef>
                <a:spcPts val="0"/>
              </a:spcBef>
              <a:buClr>
                <a:srgbClr val="ACC2C9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Tw Cen MT"/>
              </a:defRPr>
            </a:lvl2pPr>
            <a:lvl3pPr marL="1143000" indent="-228600">
              <a:spcBef>
                <a:spcPts val="0"/>
              </a:spcBef>
              <a:buClr>
                <a:schemeClr val="accent2"/>
              </a:buClr>
              <a:buFont typeface="Arial"/>
              <a:buChar char="•"/>
              <a:defRPr sz="2000">
                <a:solidFill>
                  <a:schemeClr val="tx2"/>
                </a:solidFill>
                <a:latin typeface="Tw Cen MT"/>
              </a:defRPr>
            </a:lvl3pPr>
            <a:lvl4pPr marL="1600200" indent="-228600">
              <a:spcBef>
                <a:spcPts val="0"/>
              </a:spcBef>
              <a:buClr>
                <a:srgbClr val="99987F"/>
              </a:buClr>
              <a:buFont typeface="Arial"/>
              <a:buChar char="•"/>
              <a:defRPr>
                <a:solidFill>
                  <a:schemeClr val="tx1"/>
                </a:solidFill>
                <a:latin typeface="Tw Cen MT"/>
              </a:defRPr>
            </a:lvl4pPr>
            <a:lvl5pPr marL="2057400" indent="-228600">
              <a:spcBef>
                <a:spcPts val="0"/>
              </a:spcBef>
              <a:buClr>
                <a:srgbClr val="90AC97"/>
              </a:buClr>
              <a:buFont typeface="Arial"/>
              <a:buChar char="•"/>
              <a:defRPr sz="1600">
                <a:solidFill>
                  <a:schemeClr val="tx2"/>
                </a:solidFill>
                <a:latin typeface="Tw Cen MT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Clr>
                <a:srgbClr val="90AC97"/>
              </a:buClr>
              <a:buFont typeface="Arial"/>
              <a:buChar char="•"/>
              <a:defRPr sz="1600">
                <a:solidFill>
                  <a:schemeClr val="tx2"/>
                </a:solidFill>
                <a:latin typeface="Tw Cen MT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Clr>
                <a:srgbClr val="90AC97"/>
              </a:buClr>
              <a:buFont typeface="Arial"/>
              <a:buChar char="•"/>
              <a:defRPr sz="1600">
                <a:solidFill>
                  <a:schemeClr val="tx2"/>
                </a:solidFill>
                <a:latin typeface="Tw Cen MT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Clr>
                <a:srgbClr val="90AC97"/>
              </a:buClr>
              <a:buFont typeface="Arial"/>
              <a:buChar char="•"/>
              <a:defRPr sz="1600">
                <a:solidFill>
                  <a:schemeClr val="tx2"/>
                </a:solidFill>
                <a:latin typeface="Tw Cen MT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Clr>
                <a:srgbClr val="90AC97"/>
              </a:buClr>
              <a:buFont typeface="Arial"/>
              <a:buChar char="•"/>
              <a:defRPr sz="1600">
                <a:solidFill>
                  <a:schemeClr val="tx2"/>
                </a:solidFill>
                <a:latin typeface="Tw Cen MT"/>
              </a:defRPr>
            </a:lvl9pPr>
          </a:lstStyle>
          <a:p>
            <a:pPr algn="ctr">
              <a:spcBef>
                <a:spcPts val="0"/>
              </a:spcBef>
              <a:buClrTx/>
              <a:buFontTx/>
              <a:buNone/>
              <a:defRPr/>
            </a:pPr>
            <a:endParaRPr lang="de-DE" sz="1050" b="1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285750" indent="-285750">
              <a:spcBef>
                <a:spcPts val="0"/>
              </a:spcBef>
              <a:buClrTx/>
              <a:defRPr/>
            </a:pPr>
            <a:r>
              <a:rPr lang="de-DE" sz="1800" b="1" dirty="0">
                <a:solidFill>
                  <a:schemeClr val="bg1"/>
                </a:solidFill>
                <a:latin typeface="Calibri"/>
                <a:cs typeface="Calibri"/>
              </a:rPr>
              <a:t>Eine der großen Universitäten Frankreichs mit Standorten in Nancy und Metz (60 000 Studierende)</a:t>
            </a:r>
            <a:endParaRPr dirty="0"/>
          </a:p>
          <a:p>
            <a:pPr marL="285750" indent="-285750">
              <a:spcBef>
                <a:spcPts val="0"/>
              </a:spcBef>
              <a:buClrTx/>
              <a:defRPr/>
            </a:pPr>
            <a:r>
              <a:rPr lang="de-DE" sz="1800" b="1" dirty="0">
                <a:solidFill>
                  <a:schemeClr val="bg1"/>
                </a:solidFill>
                <a:latin typeface="Calibri"/>
                <a:cs typeface="Calibri"/>
              </a:rPr>
              <a:t>Promotionsrecht und umfangreiche Forschungsaktivitäten </a:t>
            </a:r>
            <a:endParaRPr dirty="0"/>
          </a:p>
          <a:p>
            <a:pPr marL="285750" indent="-285750">
              <a:spcBef>
                <a:spcPts val="0"/>
              </a:spcBef>
              <a:buClrTx/>
              <a:defRPr/>
            </a:pPr>
            <a:r>
              <a:rPr lang="de-DE" sz="1800" b="1" dirty="0">
                <a:solidFill>
                  <a:schemeClr val="bg1"/>
                </a:solidFill>
                <a:latin typeface="Calibri"/>
                <a:cs typeface="Calibri"/>
              </a:rPr>
              <a:t>46 Fachabteilungen</a:t>
            </a:r>
            <a:endParaRPr dirty="0"/>
          </a:p>
          <a:p>
            <a:pPr algn="ctr">
              <a:spcBef>
                <a:spcPts val="0"/>
              </a:spcBef>
              <a:buClrTx/>
              <a:buFontTx/>
              <a:buNone/>
              <a:defRPr/>
            </a:pPr>
            <a:endParaRPr lang="de-DE" sz="105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9" name="Picture 33"/>
          <p:cNvSpPr>
            <a:spLocks noChangeAspect="1" noChangeArrowheads="1"/>
          </p:cNvSpPr>
          <p:nvPr/>
        </p:nvSpPr>
        <p:spPr bwMode="auto">
          <a:xfrm rot="-179008">
            <a:off x="7540625" y="3657278"/>
            <a:ext cx="488950" cy="6540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ts val="0"/>
              </a:spcBef>
              <a:buClr>
                <a:srgbClr val="ACC2C9"/>
              </a:buClr>
              <a:buFont typeface="Arial"/>
              <a:buChar char="•"/>
              <a:defRPr sz="2400">
                <a:solidFill>
                  <a:schemeClr val="tx2"/>
                </a:solidFill>
                <a:latin typeface="Tw Cen MT"/>
              </a:defRPr>
            </a:lvl1pPr>
            <a:lvl2pPr marL="742950" indent="-285750">
              <a:spcBef>
                <a:spcPts val="0"/>
              </a:spcBef>
              <a:buClr>
                <a:srgbClr val="ACC2C9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Tw Cen MT"/>
              </a:defRPr>
            </a:lvl2pPr>
            <a:lvl3pPr marL="1143000" indent="-228600">
              <a:spcBef>
                <a:spcPts val="0"/>
              </a:spcBef>
              <a:buClr>
                <a:schemeClr val="accent2"/>
              </a:buClr>
              <a:buFont typeface="Arial"/>
              <a:buChar char="•"/>
              <a:defRPr sz="2000">
                <a:solidFill>
                  <a:schemeClr val="tx2"/>
                </a:solidFill>
                <a:latin typeface="Tw Cen MT"/>
              </a:defRPr>
            </a:lvl3pPr>
            <a:lvl4pPr marL="1600200" indent="-228600">
              <a:spcBef>
                <a:spcPts val="0"/>
              </a:spcBef>
              <a:buClr>
                <a:srgbClr val="99987F"/>
              </a:buClr>
              <a:buFont typeface="Arial"/>
              <a:buChar char="•"/>
              <a:defRPr>
                <a:solidFill>
                  <a:schemeClr val="tx1"/>
                </a:solidFill>
                <a:latin typeface="Tw Cen MT"/>
              </a:defRPr>
            </a:lvl4pPr>
            <a:lvl5pPr marL="2057400" indent="-228600">
              <a:spcBef>
                <a:spcPts val="0"/>
              </a:spcBef>
              <a:buClr>
                <a:srgbClr val="90AC97"/>
              </a:buClr>
              <a:buFont typeface="Arial"/>
              <a:buChar char="•"/>
              <a:defRPr sz="1600">
                <a:solidFill>
                  <a:schemeClr val="tx2"/>
                </a:solidFill>
                <a:latin typeface="Tw Cen MT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Clr>
                <a:srgbClr val="90AC97"/>
              </a:buClr>
              <a:buFont typeface="Arial"/>
              <a:buChar char="•"/>
              <a:defRPr sz="1600">
                <a:solidFill>
                  <a:schemeClr val="tx2"/>
                </a:solidFill>
                <a:latin typeface="Tw Cen MT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Clr>
                <a:srgbClr val="90AC97"/>
              </a:buClr>
              <a:buFont typeface="Arial"/>
              <a:buChar char="•"/>
              <a:defRPr sz="1600">
                <a:solidFill>
                  <a:schemeClr val="tx2"/>
                </a:solidFill>
                <a:latin typeface="Tw Cen MT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Clr>
                <a:srgbClr val="90AC97"/>
              </a:buClr>
              <a:buFont typeface="Arial"/>
              <a:buChar char="•"/>
              <a:defRPr sz="1600">
                <a:solidFill>
                  <a:schemeClr val="tx2"/>
                </a:solidFill>
                <a:latin typeface="Tw Cen MT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Clr>
                <a:srgbClr val="90AC97"/>
              </a:buClr>
              <a:buFont typeface="Arial"/>
              <a:buChar char="•"/>
              <a:defRPr sz="1600">
                <a:solidFill>
                  <a:schemeClr val="tx2"/>
                </a:solidFill>
                <a:latin typeface="Tw Cen MT"/>
              </a:defRPr>
            </a:lvl9pPr>
          </a:lstStyle>
          <a:p>
            <a:pPr>
              <a:spcBef>
                <a:spcPts val="0"/>
              </a:spcBef>
              <a:buClrTx/>
              <a:buFontTx/>
              <a:buNone/>
              <a:defRPr/>
            </a:pPr>
            <a:endParaRPr lang="de-DE" sz="2000">
              <a:solidFill>
                <a:schemeClr val="tx1"/>
              </a:solidFill>
              <a:latin typeface="Arial"/>
            </a:endParaRPr>
          </a:p>
        </p:txBody>
      </p:sp>
      <p:sp>
        <p:nvSpPr>
          <p:cNvPr id="10" name="Picture 35"/>
          <p:cNvSpPr>
            <a:spLocks noChangeAspect="1" noChangeArrowheads="1"/>
          </p:cNvSpPr>
          <p:nvPr/>
        </p:nvSpPr>
        <p:spPr bwMode="auto">
          <a:xfrm rot="-145331">
            <a:off x="995363" y="5200328"/>
            <a:ext cx="2051050" cy="11303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ts val="0"/>
              </a:spcBef>
              <a:buClr>
                <a:srgbClr val="ACC2C9"/>
              </a:buClr>
              <a:buFont typeface="Arial"/>
              <a:buChar char="•"/>
              <a:defRPr sz="2400">
                <a:solidFill>
                  <a:schemeClr val="tx2"/>
                </a:solidFill>
                <a:latin typeface="Tw Cen MT"/>
              </a:defRPr>
            </a:lvl1pPr>
            <a:lvl2pPr marL="742950" indent="-285750">
              <a:spcBef>
                <a:spcPts val="0"/>
              </a:spcBef>
              <a:buClr>
                <a:srgbClr val="ACC2C9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Tw Cen MT"/>
              </a:defRPr>
            </a:lvl2pPr>
            <a:lvl3pPr marL="1143000" indent="-228600">
              <a:spcBef>
                <a:spcPts val="0"/>
              </a:spcBef>
              <a:buClr>
                <a:schemeClr val="accent2"/>
              </a:buClr>
              <a:buFont typeface="Arial"/>
              <a:buChar char="•"/>
              <a:defRPr sz="2000">
                <a:solidFill>
                  <a:schemeClr val="tx2"/>
                </a:solidFill>
                <a:latin typeface="Tw Cen MT"/>
              </a:defRPr>
            </a:lvl3pPr>
            <a:lvl4pPr marL="1600200" indent="-228600">
              <a:spcBef>
                <a:spcPts val="0"/>
              </a:spcBef>
              <a:buClr>
                <a:srgbClr val="99987F"/>
              </a:buClr>
              <a:buFont typeface="Arial"/>
              <a:buChar char="•"/>
              <a:defRPr>
                <a:solidFill>
                  <a:schemeClr val="tx1"/>
                </a:solidFill>
                <a:latin typeface="Tw Cen MT"/>
              </a:defRPr>
            </a:lvl4pPr>
            <a:lvl5pPr marL="2057400" indent="-228600">
              <a:spcBef>
                <a:spcPts val="0"/>
              </a:spcBef>
              <a:buClr>
                <a:srgbClr val="90AC97"/>
              </a:buClr>
              <a:buFont typeface="Arial"/>
              <a:buChar char="•"/>
              <a:defRPr sz="1600">
                <a:solidFill>
                  <a:schemeClr val="tx2"/>
                </a:solidFill>
                <a:latin typeface="Tw Cen MT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Clr>
                <a:srgbClr val="90AC97"/>
              </a:buClr>
              <a:buFont typeface="Arial"/>
              <a:buChar char="•"/>
              <a:defRPr sz="1600">
                <a:solidFill>
                  <a:schemeClr val="tx2"/>
                </a:solidFill>
                <a:latin typeface="Tw Cen MT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Clr>
                <a:srgbClr val="90AC97"/>
              </a:buClr>
              <a:buFont typeface="Arial"/>
              <a:buChar char="•"/>
              <a:defRPr sz="1600">
                <a:solidFill>
                  <a:schemeClr val="tx2"/>
                </a:solidFill>
                <a:latin typeface="Tw Cen MT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Clr>
                <a:srgbClr val="90AC97"/>
              </a:buClr>
              <a:buFont typeface="Arial"/>
              <a:buChar char="•"/>
              <a:defRPr sz="1600">
                <a:solidFill>
                  <a:schemeClr val="tx2"/>
                </a:solidFill>
                <a:latin typeface="Tw Cen MT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Clr>
                <a:srgbClr val="90AC97"/>
              </a:buClr>
              <a:buFont typeface="Arial"/>
              <a:buChar char="•"/>
              <a:defRPr sz="1600">
                <a:solidFill>
                  <a:schemeClr val="tx2"/>
                </a:solidFill>
                <a:latin typeface="Tw Cen MT"/>
              </a:defRPr>
            </a:lvl9pPr>
          </a:lstStyle>
          <a:p>
            <a:pPr>
              <a:spcBef>
                <a:spcPts val="0"/>
              </a:spcBef>
              <a:buClrTx/>
              <a:buFontTx/>
              <a:buNone/>
              <a:defRPr/>
            </a:pPr>
            <a:endParaRPr lang="fr-FR" sz="2000">
              <a:solidFill>
                <a:schemeClr val="tx1"/>
              </a:solidFill>
              <a:latin typeface="Arial"/>
            </a:endParaRPr>
          </a:p>
        </p:txBody>
      </p:sp>
      <p:pic>
        <p:nvPicPr>
          <p:cNvPr id="11" name="Picture 24" descr="Etudiants-en-amphi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 rot="21419998">
            <a:off x="2734582" y="1958968"/>
            <a:ext cx="1700690" cy="137399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20"/>
          <p:cNvSpPr>
            <a:spLocks noChangeArrowheads="1"/>
          </p:cNvSpPr>
          <p:nvPr/>
        </p:nvSpPr>
        <p:spPr bwMode="auto">
          <a:xfrm rot="21422150">
            <a:off x="1337502" y="5741966"/>
            <a:ext cx="4320987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ts val="0"/>
              </a:spcBef>
              <a:buClr>
                <a:srgbClr val="ACC2C9"/>
              </a:buClr>
              <a:buFont typeface="Arial"/>
              <a:buChar char="•"/>
              <a:defRPr sz="2400">
                <a:solidFill>
                  <a:schemeClr val="tx2"/>
                </a:solidFill>
                <a:latin typeface="Tw Cen MT"/>
              </a:defRPr>
            </a:lvl1pPr>
            <a:lvl2pPr marL="742950" indent="-285750">
              <a:spcBef>
                <a:spcPts val="0"/>
              </a:spcBef>
              <a:buClr>
                <a:srgbClr val="ACC2C9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Tw Cen MT"/>
              </a:defRPr>
            </a:lvl2pPr>
            <a:lvl3pPr marL="1143000" indent="-228600">
              <a:spcBef>
                <a:spcPts val="0"/>
              </a:spcBef>
              <a:buClr>
                <a:schemeClr val="accent2"/>
              </a:buClr>
              <a:buFont typeface="Arial"/>
              <a:buChar char="•"/>
              <a:defRPr sz="2000">
                <a:solidFill>
                  <a:schemeClr val="tx2"/>
                </a:solidFill>
                <a:latin typeface="Tw Cen MT"/>
              </a:defRPr>
            </a:lvl3pPr>
            <a:lvl4pPr marL="1600200" indent="-228600">
              <a:spcBef>
                <a:spcPts val="0"/>
              </a:spcBef>
              <a:buClr>
                <a:srgbClr val="99987F"/>
              </a:buClr>
              <a:buFont typeface="Arial"/>
              <a:buChar char="•"/>
              <a:defRPr>
                <a:solidFill>
                  <a:schemeClr val="tx1"/>
                </a:solidFill>
                <a:latin typeface="Tw Cen MT"/>
              </a:defRPr>
            </a:lvl4pPr>
            <a:lvl5pPr marL="2057400" indent="-228600">
              <a:spcBef>
                <a:spcPts val="0"/>
              </a:spcBef>
              <a:buClr>
                <a:srgbClr val="90AC97"/>
              </a:buClr>
              <a:buFont typeface="Arial"/>
              <a:buChar char="•"/>
              <a:defRPr sz="1600">
                <a:solidFill>
                  <a:schemeClr val="tx2"/>
                </a:solidFill>
                <a:latin typeface="Tw Cen MT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Clr>
                <a:srgbClr val="90AC97"/>
              </a:buClr>
              <a:buFont typeface="Arial"/>
              <a:buChar char="•"/>
              <a:defRPr sz="1600">
                <a:solidFill>
                  <a:schemeClr val="tx2"/>
                </a:solidFill>
                <a:latin typeface="Tw Cen MT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Clr>
                <a:srgbClr val="90AC97"/>
              </a:buClr>
              <a:buFont typeface="Arial"/>
              <a:buChar char="•"/>
              <a:defRPr sz="1600">
                <a:solidFill>
                  <a:schemeClr val="tx2"/>
                </a:solidFill>
                <a:latin typeface="Tw Cen MT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Clr>
                <a:srgbClr val="90AC97"/>
              </a:buClr>
              <a:buFont typeface="Arial"/>
              <a:buChar char="•"/>
              <a:defRPr sz="1600">
                <a:solidFill>
                  <a:schemeClr val="tx2"/>
                </a:solidFill>
                <a:latin typeface="Tw Cen MT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Clr>
                <a:srgbClr val="90AC97"/>
              </a:buClr>
              <a:buFont typeface="Arial"/>
              <a:buChar char="•"/>
              <a:defRPr sz="1600">
                <a:solidFill>
                  <a:schemeClr val="tx2"/>
                </a:solidFill>
                <a:latin typeface="Tw Cen MT"/>
              </a:defRPr>
            </a:lvl9pPr>
          </a:lstStyle>
          <a:p>
            <a:pPr algn="ctr">
              <a:spcBef>
                <a:spcPts val="0"/>
              </a:spcBef>
              <a:buClrTx/>
              <a:buFontTx/>
              <a:buNone/>
              <a:defRPr/>
            </a:pPr>
            <a:r>
              <a:rPr lang="fr-FR" sz="2000" b="1">
                <a:solidFill>
                  <a:schemeClr val="tx1"/>
                </a:solidFill>
                <a:latin typeface="Calibri"/>
                <a:cs typeface="Calibri"/>
              </a:rPr>
              <a:t>Guide de l’étudiant UL à télécharger</a:t>
            </a:r>
            <a:endParaRPr lang="fr-FR" sz="1800" b="1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3" name="Rectangle 3"/>
          <p:cNvSpPr/>
          <p:nvPr/>
        </p:nvSpPr>
        <p:spPr bwMode="auto">
          <a:xfrm>
            <a:off x="228938" y="3658897"/>
            <a:ext cx="2676532" cy="64081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de-DE" sz="2200" dirty="0">
                <a:latin typeface="Calibri"/>
                <a:cs typeface="Calibri"/>
              </a:rPr>
              <a:t>IAE METZ SCHOOL </a:t>
            </a:r>
          </a:p>
          <a:p>
            <a:pPr algn="ctr">
              <a:lnSpc>
                <a:spcPct val="80000"/>
              </a:lnSpc>
              <a:defRPr/>
            </a:pPr>
            <a:r>
              <a:rPr lang="de-DE" sz="2200" dirty="0">
                <a:latin typeface="Calibri"/>
                <a:cs typeface="Calibri"/>
              </a:rPr>
              <a:t>OF MANAGEMENT</a:t>
            </a:r>
            <a:endParaRPr dirty="0"/>
          </a:p>
        </p:txBody>
      </p:sp>
      <p:sp>
        <p:nvSpPr>
          <p:cNvPr id="14" name="Rectangle 4"/>
          <p:cNvSpPr/>
          <p:nvPr/>
        </p:nvSpPr>
        <p:spPr bwMode="auto">
          <a:xfrm>
            <a:off x="336847" y="1568723"/>
            <a:ext cx="3384376" cy="369909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de-DE" sz="2200" dirty="0">
                <a:latin typeface="Calibri"/>
                <a:cs typeface="Arial"/>
              </a:rPr>
              <a:t>UNIVERSITE DE LORRAINE</a:t>
            </a:r>
            <a:endParaRPr dirty="0"/>
          </a:p>
        </p:txBody>
      </p:sp>
      <p:sp>
        <p:nvSpPr>
          <p:cNvPr id="15" name="Text Box 5"/>
          <p:cNvSpPr/>
          <p:nvPr/>
        </p:nvSpPr>
        <p:spPr bwMode="auto">
          <a:xfrm rot="21480000">
            <a:off x="278918" y="4337193"/>
            <a:ext cx="3500235" cy="1369606"/>
          </a:xfrm>
          <a:prstGeom prst="rect">
            <a:avLst/>
          </a:prstGeom>
          <a:solidFill>
            <a:srgbClr val="8632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de-DE" sz="900" i="1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142875" defTabSz="801472">
              <a:spcBef>
                <a:spcPts val="0"/>
              </a:spcBef>
              <a:spcAft>
                <a:spcPts val="0"/>
              </a:spcAft>
              <a:defRPr/>
            </a:pPr>
            <a:r>
              <a:rPr lang="de-DE" b="1" dirty="0">
                <a:solidFill>
                  <a:schemeClr val="bg1"/>
                </a:solidFill>
                <a:latin typeface="Calibri"/>
                <a:cs typeface="Calibri"/>
              </a:rPr>
              <a:t>IAE Metz School </a:t>
            </a:r>
            <a:r>
              <a:rPr lang="de-DE" b="1" dirty="0" err="1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lang="de-DE" b="1" dirty="0">
                <a:solidFill>
                  <a:schemeClr val="bg1"/>
                </a:solidFill>
                <a:latin typeface="Calibri"/>
                <a:cs typeface="Calibri"/>
              </a:rPr>
              <a:t> Management </a:t>
            </a:r>
            <a:br>
              <a:rPr lang="de-DE" b="1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de-DE" b="1" dirty="0" err="1">
                <a:solidFill>
                  <a:schemeClr val="bg1"/>
                </a:solidFill>
                <a:latin typeface="Calibri"/>
                <a:cs typeface="Calibri"/>
              </a:rPr>
              <a:t>Université</a:t>
            </a:r>
            <a:r>
              <a:rPr lang="de-DE" b="1" dirty="0">
                <a:solidFill>
                  <a:schemeClr val="bg1"/>
                </a:solidFill>
                <a:latin typeface="Calibri"/>
                <a:cs typeface="Calibri"/>
              </a:rPr>
              <a:t> de Lorraine </a:t>
            </a:r>
            <a:br>
              <a:rPr lang="de-DE" b="1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de-DE" b="1" dirty="0">
                <a:solidFill>
                  <a:schemeClr val="bg1"/>
                </a:solidFill>
                <a:latin typeface="Calibri"/>
                <a:cs typeface="Calibri"/>
              </a:rPr>
              <a:t>1 </a:t>
            </a:r>
            <a:r>
              <a:rPr lang="de-DE" b="1" dirty="0" err="1">
                <a:solidFill>
                  <a:schemeClr val="bg1"/>
                </a:solidFill>
                <a:latin typeface="Calibri"/>
                <a:cs typeface="Calibri"/>
              </a:rPr>
              <a:t>rue</a:t>
            </a:r>
            <a:r>
              <a:rPr lang="de-DE" b="1" dirty="0">
                <a:solidFill>
                  <a:schemeClr val="bg1"/>
                </a:solidFill>
                <a:latin typeface="Calibri"/>
                <a:cs typeface="Calibri"/>
              </a:rPr>
              <a:t> Augustin Fresnel </a:t>
            </a:r>
            <a:br>
              <a:rPr lang="de-DE" b="1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de-DE" b="1" dirty="0">
                <a:solidFill>
                  <a:schemeClr val="bg1"/>
                </a:solidFill>
                <a:latin typeface="Calibri"/>
                <a:cs typeface="Calibri"/>
              </a:rPr>
              <a:t>57000 </a:t>
            </a:r>
            <a:r>
              <a:rPr lang="de-DE" sz="2000" b="1" dirty="0">
                <a:solidFill>
                  <a:schemeClr val="bg1"/>
                </a:solidFill>
                <a:latin typeface="Calibri"/>
                <a:cs typeface="Calibri"/>
              </a:rPr>
              <a:t>Metz</a:t>
            </a:r>
            <a:r>
              <a:rPr lang="de-DE" b="1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de-DE" b="1" dirty="0" err="1">
                <a:solidFill>
                  <a:schemeClr val="bg1"/>
                </a:solidFill>
                <a:latin typeface="Calibri"/>
                <a:cs typeface="Calibri"/>
              </a:rPr>
              <a:t>Cedex</a:t>
            </a:r>
            <a:r>
              <a:rPr lang="de-DE" b="1" dirty="0">
                <a:solidFill>
                  <a:schemeClr val="bg1"/>
                </a:solidFill>
                <a:latin typeface="Calibri"/>
                <a:cs typeface="Calibri"/>
              </a:rPr>
              <a:t> 03 </a:t>
            </a:r>
            <a:endParaRPr dirty="0"/>
          </a:p>
        </p:txBody>
      </p:sp>
      <p:sp>
        <p:nvSpPr>
          <p:cNvPr id="16" name="Rectangle 21"/>
          <p:cNvSpPr>
            <a:spLocks noChangeArrowheads="1"/>
          </p:cNvSpPr>
          <p:nvPr/>
        </p:nvSpPr>
        <p:spPr bwMode="auto">
          <a:xfrm rot="21438395">
            <a:off x="5695899" y="4163751"/>
            <a:ext cx="3221891" cy="1338828"/>
          </a:xfrm>
          <a:prstGeom prst="rect">
            <a:avLst/>
          </a:prstGeom>
          <a:solidFill>
            <a:srgbClr val="8632FF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ts val="0"/>
              </a:spcBef>
              <a:buClr>
                <a:srgbClr val="ACC2C9"/>
              </a:buClr>
              <a:buFont typeface="Arial"/>
              <a:buChar char="•"/>
              <a:defRPr sz="2400">
                <a:solidFill>
                  <a:schemeClr val="tx2"/>
                </a:solidFill>
                <a:latin typeface="Tw Cen MT"/>
              </a:defRPr>
            </a:lvl1pPr>
            <a:lvl2pPr marL="742950" indent="-285750">
              <a:spcBef>
                <a:spcPts val="0"/>
              </a:spcBef>
              <a:buClr>
                <a:srgbClr val="ACC2C9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Tw Cen MT"/>
              </a:defRPr>
            </a:lvl2pPr>
            <a:lvl3pPr marL="1143000" indent="-228600">
              <a:spcBef>
                <a:spcPts val="0"/>
              </a:spcBef>
              <a:buClr>
                <a:schemeClr val="accent2"/>
              </a:buClr>
              <a:buFont typeface="Arial"/>
              <a:buChar char="•"/>
              <a:defRPr sz="2000">
                <a:solidFill>
                  <a:schemeClr val="tx2"/>
                </a:solidFill>
                <a:latin typeface="Tw Cen MT"/>
              </a:defRPr>
            </a:lvl3pPr>
            <a:lvl4pPr marL="1600200" indent="-228600">
              <a:spcBef>
                <a:spcPts val="0"/>
              </a:spcBef>
              <a:buClr>
                <a:srgbClr val="99987F"/>
              </a:buClr>
              <a:buFont typeface="Arial"/>
              <a:buChar char="•"/>
              <a:defRPr>
                <a:solidFill>
                  <a:schemeClr val="tx1"/>
                </a:solidFill>
                <a:latin typeface="Tw Cen MT"/>
              </a:defRPr>
            </a:lvl4pPr>
            <a:lvl5pPr marL="2057400" indent="-228600">
              <a:spcBef>
                <a:spcPts val="0"/>
              </a:spcBef>
              <a:buClr>
                <a:srgbClr val="90AC97"/>
              </a:buClr>
              <a:buFont typeface="Arial"/>
              <a:buChar char="•"/>
              <a:defRPr sz="1600">
                <a:solidFill>
                  <a:schemeClr val="tx2"/>
                </a:solidFill>
                <a:latin typeface="Tw Cen MT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Clr>
                <a:srgbClr val="90AC97"/>
              </a:buClr>
              <a:buFont typeface="Arial"/>
              <a:buChar char="•"/>
              <a:defRPr sz="1600">
                <a:solidFill>
                  <a:schemeClr val="tx2"/>
                </a:solidFill>
                <a:latin typeface="Tw Cen MT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Clr>
                <a:srgbClr val="90AC97"/>
              </a:buClr>
              <a:buFont typeface="Arial"/>
              <a:buChar char="•"/>
              <a:defRPr sz="1600">
                <a:solidFill>
                  <a:schemeClr val="tx2"/>
                </a:solidFill>
                <a:latin typeface="Tw Cen MT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Clr>
                <a:srgbClr val="90AC97"/>
              </a:buClr>
              <a:buFont typeface="Arial"/>
              <a:buChar char="•"/>
              <a:defRPr sz="1600">
                <a:solidFill>
                  <a:schemeClr val="tx2"/>
                </a:solidFill>
                <a:latin typeface="Tw Cen MT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Clr>
                <a:srgbClr val="90AC97"/>
              </a:buClr>
              <a:buFont typeface="Arial"/>
              <a:buChar char="•"/>
              <a:defRPr sz="1600">
                <a:solidFill>
                  <a:schemeClr val="tx2"/>
                </a:solidFill>
                <a:latin typeface="Tw Cen MT"/>
              </a:defRPr>
            </a:lvl9pPr>
          </a:lstStyle>
          <a:p>
            <a:pPr algn="ctr">
              <a:spcBef>
                <a:spcPts val="0"/>
              </a:spcBef>
              <a:buClrTx/>
              <a:buFontTx/>
              <a:buNone/>
              <a:defRPr/>
            </a:pPr>
            <a:endParaRPr lang="de-DE" sz="900" b="1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285750" indent="-285750">
              <a:spcBef>
                <a:spcPts val="0"/>
              </a:spcBef>
              <a:buClrTx/>
              <a:defRPr/>
            </a:pPr>
            <a:r>
              <a:rPr lang="de-DE" sz="1800" b="1" dirty="0">
                <a:solidFill>
                  <a:schemeClr val="bg1"/>
                </a:solidFill>
                <a:latin typeface="Calibri"/>
                <a:cs typeface="Calibri"/>
              </a:rPr>
              <a:t>Metz: 130 000 Einwohner</a:t>
            </a:r>
            <a:endParaRPr lang="de-DE" sz="800" b="1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285750" indent="-285750">
              <a:spcBef>
                <a:spcPts val="0"/>
              </a:spcBef>
              <a:buClrTx/>
              <a:defRPr/>
            </a:pPr>
            <a:r>
              <a:rPr lang="de-DE" sz="1800" b="1" dirty="0">
                <a:solidFill>
                  <a:schemeClr val="bg1"/>
                </a:solidFill>
                <a:latin typeface="Calibri"/>
                <a:cs typeface="Calibri"/>
              </a:rPr>
              <a:t>Zahl der Studierenden: 1300</a:t>
            </a:r>
            <a:endParaRPr dirty="0"/>
          </a:p>
          <a:p>
            <a:pPr marL="285750" indent="-285750">
              <a:spcBef>
                <a:spcPts val="0"/>
              </a:spcBef>
              <a:buClrTx/>
              <a:defRPr/>
            </a:pPr>
            <a:r>
              <a:rPr lang="de-DE" sz="1800" b="1" dirty="0">
                <a:solidFill>
                  <a:schemeClr val="bg1"/>
                </a:solidFill>
                <a:latin typeface="Calibri"/>
                <a:cs typeface="Calibri"/>
              </a:rPr>
              <a:t>Im Netzwerk der IAE-France</a:t>
            </a:r>
            <a:endParaRPr dirty="0"/>
          </a:p>
          <a:p>
            <a:pPr marL="285750" indent="-285750">
              <a:spcBef>
                <a:spcPts val="0"/>
              </a:spcBef>
              <a:buClrTx/>
              <a:defRPr/>
            </a:pPr>
            <a:r>
              <a:rPr lang="de-DE" sz="1800" b="1" dirty="0">
                <a:solidFill>
                  <a:schemeClr val="bg1"/>
                </a:solidFill>
                <a:latin typeface="Calibri"/>
                <a:cs typeface="Calibri"/>
              </a:rPr>
              <a:t>Im Netzwerk </a:t>
            </a:r>
            <a:r>
              <a:rPr lang="de-DE" sz="1800" b="1" dirty="0" err="1">
                <a:solidFill>
                  <a:schemeClr val="bg1"/>
                </a:solidFill>
                <a:latin typeface="Calibri"/>
                <a:cs typeface="Calibri"/>
              </a:rPr>
              <a:t>CFALor</a:t>
            </a:r>
            <a:endParaRPr lang="de-DE" sz="20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17" name="Picture 4" descr="D:\Bureau\3-FRANCO-ALLEMAND 1\2-PRESENT. COM.AMFA (rentrées, prospectus...)\5 DEPLIANTS &amp; AFFICHE  &amp; FORUM\Prospectus Metz Mainz et logos\Photo IPEFAM.jpg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 rot="21428429">
            <a:off x="3852000" y="4336412"/>
            <a:ext cx="1765676" cy="1168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2" descr="http://www.vgs-online.de/wp-content/uploads/karte-eurotours_schienennetz-klein_rgb.jpg">
            <a:extLst>
              <a:ext uri="{FF2B5EF4-FFF2-40B4-BE49-F238E27FC236}">
                <a16:creationId xmlns:a16="http://schemas.microsoft.com/office/drawing/2014/main" id="{71992015-F5B5-C44A-8179-AB1B892C5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6078624" y="171903"/>
            <a:ext cx="2456439" cy="14907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323528" y="188640"/>
            <a:ext cx="8645066" cy="115212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de-DE" sz="2900" b="1" dirty="0">
                <a:latin typeface="Calibri"/>
                <a:cs typeface="Calibri"/>
              </a:rPr>
              <a:t>1. Vorstellung der </a:t>
            </a:r>
            <a:r>
              <a:rPr lang="de-DE" sz="2900" b="1" dirty="0" smtClean="0">
                <a:latin typeface="Calibri"/>
                <a:cs typeface="Calibri"/>
              </a:rPr>
              <a:t>Universitäten: Hochschule </a:t>
            </a:r>
            <a:r>
              <a:rPr lang="de-DE" sz="2900" b="1" dirty="0">
                <a:latin typeface="Calibri"/>
                <a:cs typeface="Calibri"/>
              </a:rPr>
              <a:t>Mainz und DFH/UFA</a:t>
            </a:r>
            <a:endParaRPr lang="en-GB" sz="2900" dirty="0">
              <a:latin typeface="Calibri"/>
              <a:cs typeface="Calibri"/>
            </a:endParaRP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 bwMode="auto">
          <a:xfrm>
            <a:off x="6457950" y="6356351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fr-FR"/>
              <a:t>g</a:t>
            </a:r>
            <a:fld id="{9F81800E-CAF9-114B-8091-73024CE9A28E}" type="slidenum">
              <a:rPr lang="fr-FR"/>
              <a:t>4</a:t>
            </a:fld>
            <a:endParaRPr lang="fr-FR"/>
          </a:p>
        </p:txBody>
      </p:sp>
      <p:sp>
        <p:nvSpPr>
          <p:cNvPr id="6" name="Picture 35"/>
          <p:cNvSpPr>
            <a:spLocks noChangeAspect="1" noChangeArrowheads="1"/>
          </p:cNvSpPr>
          <p:nvPr/>
        </p:nvSpPr>
        <p:spPr bwMode="auto">
          <a:xfrm rot="-145331">
            <a:off x="995363" y="5200328"/>
            <a:ext cx="2051050" cy="11303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ts val="0"/>
              </a:spcBef>
              <a:buClr>
                <a:srgbClr val="ACC2C9"/>
              </a:buClr>
              <a:buFont typeface="Arial"/>
              <a:buChar char="•"/>
              <a:defRPr sz="2400">
                <a:solidFill>
                  <a:schemeClr val="tx2"/>
                </a:solidFill>
                <a:latin typeface="Tw Cen MT"/>
              </a:defRPr>
            </a:lvl1pPr>
            <a:lvl2pPr marL="742950" indent="-285750">
              <a:spcBef>
                <a:spcPts val="0"/>
              </a:spcBef>
              <a:buClr>
                <a:srgbClr val="ACC2C9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Tw Cen MT"/>
              </a:defRPr>
            </a:lvl2pPr>
            <a:lvl3pPr marL="1143000" indent="-228600">
              <a:spcBef>
                <a:spcPts val="0"/>
              </a:spcBef>
              <a:buClr>
                <a:schemeClr val="accent2"/>
              </a:buClr>
              <a:buFont typeface="Arial"/>
              <a:buChar char="•"/>
              <a:defRPr sz="2000">
                <a:solidFill>
                  <a:schemeClr val="tx2"/>
                </a:solidFill>
                <a:latin typeface="Tw Cen MT"/>
              </a:defRPr>
            </a:lvl3pPr>
            <a:lvl4pPr marL="1600200" indent="-228600">
              <a:spcBef>
                <a:spcPts val="0"/>
              </a:spcBef>
              <a:buClr>
                <a:srgbClr val="99987F"/>
              </a:buClr>
              <a:buFont typeface="Arial"/>
              <a:buChar char="•"/>
              <a:defRPr>
                <a:solidFill>
                  <a:schemeClr val="tx1"/>
                </a:solidFill>
                <a:latin typeface="Tw Cen MT"/>
              </a:defRPr>
            </a:lvl4pPr>
            <a:lvl5pPr marL="2057400" indent="-228600">
              <a:spcBef>
                <a:spcPts val="0"/>
              </a:spcBef>
              <a:buClr>
                <a:srgbClr val="90AC97"/>
              </a:buClr>
              <a:buFont typeface="Arial"/>
              <a:buChar char="•"/>
              <a:defRPr sz="1600">
                <a:solidFill>
                  <a:schemeClr val="tx2"/>
                </a:solidFill>
                <a:latin typeface="Tw Cen MT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Clr>
                <a:srgbClr val="90AC97"/>
              </a:buClr>
              <a:buFont typeface="Arial"/>
              <a:buChar char="•"/>
              <a:defRPr sz="1600">
                <a:solidFill>
                  <a:schemeClr val="tx2"/>
                </a:solidFill>
                <a:latin typeface="Tw Cen MT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Clr>
                <a:srgbClr val="90AC97"/>
              </a:buClr>
              <a:buFont typeface="Arial"/>
              <a:buChar char="•"/>
              <a:defRPr sz="1600">
                <a:solidFill>
                  <a:schemeClr val="tx2"/>
                </a:solidFill>
                <a:latin typeface="Tw Cen MT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Clr>
                <a:srgbClr val="90AC97"/>
              </a:buClr>
              <a:buFont typeface="Arial"/>
              <a:buChar char="•"/>
              <a:defRPr sz="1600">
                <a:solidFill>
                  <a:schemeClr val="tx2"/>
                </a:solidFill>
                <a:latin typeface="Tw Cen MT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Clr>
                <a:srgbClr val="90AC97"/>
              </a:buClr>
              <a:buFont typeface="Arial"/>
              <a:buChar char="•"/>
              <a:defRPr sz="1600">
                <a:solidFill>
                  <a:schemeClr val="tx2"/>
                </a:solidFill>
                <a:latin typeface="Tw Cen MT"/>
              </a:defRPr>
            </a:lvl9pPr>
          </a:lstStyle>
          <a:p>
            <a:pPr>
              <a:spcBef>
                <a:spcPts val="0"/>
              </a:spcBef>
              <a:buClrTx/>
              <a:buFontTx/>
              <a:buNone/>
              <a:defRPr/>
            </a:pPr>
            <a:endParaRPr lang="fr-FR" sz="2000">
              <a:solidFill>
                <a:schemeClr val="tx1"/>
              </a:solidFill>
              <a:latin typeface="Arial"/>
            </a:endParaRPr>
          </a:p>
        </p:txBody>
      </p:sp>
      <p:sp>
        <p:nvSpPr>
          <p:cNvPr id="7" name="Text Box 5"/>
          <p:cNvSpPr/>
          <p:nvPr/>
        </p:nvSpPr>
        <p:spPr bwMode="auto">
          <a:xfrm rot="21480000">
            <a:off x="280972" y="2163290"/>
            <a:ext cx="2780474" cy="1323439"/>
          </a:xfrm>
          <a:prstGeom prst="rect">
            <a:avLst/>
          </a:prstGeom>
          <a:solidFill>
            <a:srgbClr val="FF991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fr-FR" sz="800" i="1" dirty="0">
              <a:solidFill>
                <a:schemeClr val="bg1"/>
              </a:solidFill>
              <a:latin typeface="Calibri"/>
              <a:cs typeface="Arial"/>
            </a:endParaRPr>
          </a:p>
          <a:p>
            <a:pPr defTabSz="801472">
              <a:spcBef>
                <a:spcPts val="0"/>
              </a:spcBef>
              <a:spcAft>
                <a:spcPts val="0"/>
              </a:spcAft>
              <a:defRPr/>
            </a:pPr>
            <a:r>
              <a:rPr lang="de-DE" b="1" dirty="0">
                <a:solidFill>
                  <a:schemeClr val="bg1"/>
                </a:solidFill>
                <a:latin typeface="Calibri"/>
              </a:rPr>
              <a:t>Hochschule Mainz</a:t>
            </a:r>
            <a:endParaRPr dirty="0"/>
          </a:p>
          <a:p>
            <a:pPr defTabSz="801472">
              <a:spcBef>
                <a:spcPts val="0"/>
              </a:spcBef>
              <a:spcAft>
                <a:spcPts val="0"/>
              </a:spcAft>
              <a:defRPr/>
            </a:pPr>
            <a:r>
              <a:rPr lang="de-DE" b="1" dirty="0">
                <a:solidFill>
                  <a:schemeClr val="bg1"/>
                </a:solidFill>
                <a:latin typeface="Calibri"/>
              </a:rPr>
              <a:t>Lucy-Hillebrand-Straße 2 </a:t>
            </a:r>
            <a:endParaRPr dirty="0"/>
          </a:p>
          <a:p>
            <a:pPr defTabSz="801472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bg1"/>
                </a:solidFill>
                <a:latin typeface="Calibri"/>
              </a:rPr>
              <a:t>D - 55128 Mainz </a:t>
            </a:r>
            <a:endParaRPr dirty="0"/>
          </a:p>
          <a:p>
            <a:pPr defTabSz="801472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bg1"/>
                </a:solidFill>
                <a:latin typeface="Calibri"/>
              </a:rPr>
              <a:t>mfa.hs-mainz.de</a:t>
            </a:r>
            <a:endParaRPr dirty="0"/>
          </a:p>
        </p:txBody>
      </p:sp>
      <p:sp>
        <p:nvSpPr>
          <p:cNvPr id="8" name="Text Box 5"/>
          <p:cNvSpPr/>
          <p:nvPr/>
        </p:nvSpPr>
        <p:spPr bwMode="auto">
          <a:xfrm rot="21480000">
            <a:off x="4887469" y="2057742"/>
            <a:ext cx="4101556" cy="1200329"/>
          </a:xfrm>
          <a:prstGeom prst="rect">
            <a:avLst/>
          </a:prstGeom>
          <a:solidFill>
            <a:srgbClr val="FF991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ts val="0"/>
              </a:spcBef>
              <a:buClrTx/>
              <a:buFont typeface="Arial"/>
              <a:buChar char="•"/>
              <a:defRPr/>
            </a:pPr>
            <a:r>
              <a:rPr lang="fr-FR" b="1" dirty="0">
                <a:solidFill>
                  <a:schemeClr val="bg1"/>
                </a:solidFill>
              </a:rPr>
              <a:t>Mainz: 218 000 </a:t>
            </a:r>
            <a:r>
              <a:rPr lang="fr-FR" b="1" dirty="0" err="1">
                <a:solidFill>
                  <a:schemeClr val="bg1"/>
                </a:solidFill>
              </a:rPr>
              <a:t>Einwohner</a:t>
            </a:r>
            <a:endParaRPr dirty="0"/>
          </a:p>
          <a:p>
            <a:pPr marL="285750" indent="-285750">
              <a:spcBef>
                <a:spcPts val="0"/>
              </a:spcBef>
              <a:buClrTx/>
              <a:buFont typeface="Arial"/>
              <a:buChar char="•"/>
              <a:defRPr/>
            </a:pPr>
            <a:r>
              <a:rPr lang="fr-FR" b="1" dirty="0">
                <a:solidFill>
                  <a:schemeClr val="bg1"/>
                </a:solidFill>
              </a:rPr>
              <a:t>5200 </a:t>
            </a:r>
            <a:r>
              <a:rPr lang="fr-FR" b="1" dirty="0" err="1">
                <a:solidFill>
                  <a:schemeClr val="bg1"/>
                </a:solidFill>
              </a:rPr>
              <a:t>Studierende</a:t>
            </a:r>
            <a:r>
              <a:rPr lang="fr-FR" b="1" dirty="0">
                <a:solidFill>
                  <a:schemeClr val="bg1"/>
                </a:solidFill>
              </a:rPr>
              <a:t> an der HS Mainz</a:t>
            </a:r>
            <a:endParaRPr dirty="0"/>
          </a:p>
          <a:p>
            <a:pPr marL="285750" indent="-285750">
              <a:spcBef>
                <a:spcPts val="0"/>
              </a:spcBef>
              <a:buClrTx/>
              <a:buFont typeface="Arial"/>
              <a:buChar char="•"/>
              <a:defRPr/>
            </a:pPr>
            <a:r>
              <a:rPr lang="fr-FR" b="1" dirty="0" err="1">
                <a:solidFill>
                  <a:schemeClr val="bg1"/>
                </a:solidFill>
                <a:cs typeface="Arial"/>
              </a:rPr>
              <a:t>Davon</a:t>
            </a:r>
            <a:r>
              <a:rPr lang="fr-FR" b="1" dirty="0">
                <a:solidFill>
                  <a:schemeClr val="bg1"/>
                </a:solidFill>
                <a:cs typeface="Arial"/>
              </a:rPr>
              <a:t> ca. 3000 </a:t>
            </a:r>
            <a:r>
              <a:rPr lang="fr-FR" b="1" dirty="0" err="1">
                <a:solidFill>
                  <a:schemeClr val="bg1"/>
                </a:solidFill>
                <a:cs typeface="Arial"/>
              </a:rPr>
              <a:t>Studierende</a:t>
            </a:r>
            <a:r>
              <a:rPr lang="fr-FR" b="1" dirty="0">
                <a:solidFill>
                  <a:schemeClr val="bg1"/>
                </a:solidFill>
                <a:cs typeface="Arial"/>
              </a:rPr>
              <a:t> </a:t>
            </a:r>
            <a:r>
              <a:rPr lang="fr-FR" b="1" dirty="0" err="1">
                <a:solidFill>
                  <a:schemeClr val="bg1"/>
                </a:solidFill>
                <a:cs typeface="Arial"/>
              </a:rPr>
              <a:t>im</a:t>
            </a:r>
            <a:r>
              <a:rPr lang="fr-FR" b="1" dirty="0">
                <a:solidFill>
                  <a:schemeClr val="bg1"/>
                </a:solidFill>
                <a:cs typeface="Arial"/>
              </a:rPr>
              <a:t> </a:t>
            </a:r>
            <a:r>
              <a:rPr lang="fr-FR" b="1" dirty="0" err="1">
                <a:solidFill>
                  <a:schemeClr val="bg1"/>
                </a:solidFill>
                <a:cs typeface="Arial"/>
              </a:rPr>
              <a:t>Fachbereich</a:t>
            </a:r>
            <a:r>
              <a:rPr lang="fr-FR" b="1" dirty="0">
                <a:solidFill>
                  <a:schemeClr val="bg1"/>
                </a:solidFill>
                <a:cs typeface="Arial"/>
              </a:rPr>
              <a:t> </a:t>
            </a:r>
            <a:r>
              <a:rPr lang="fr-FR" b="1" dirty="0" err="1">
                <a:solidFill>
                  <a:schemeClr val="bg1"/>
                </a:solidFill>
                <a:cs typeface="Arial"/>
              </a:rPr>
              <a:t>Wirtschaft</a:t>
            </a:r>
            <a:endParaRPr dirty="0"/>
          </a:p>
        </p:txBody>
      </p:sp>
      <p:pic>
        <p:nvPicPr>
          <p:cNvPr id="9" name="Picture 2" descr="http://www.dfh-ufa.org/uploads/media/LOGO_UFA-DFH_RGB_2009_01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323528" y="4728209"/>
            <a:ext cx="2448272" cy="766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6" descr="DSC_6193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3350235" y="1832743"/>
            <a:ext cx="1242678" cy="1728192"/>
          </a:xfrm>
          <a:prstGeom prst="rect">
            <a:avLst/>
          </a:prstGeom>
          <a:noFill/>
        </p:spPr>
      </p:pic>
      <p:sp>
        <p:nvSpPr>
          <p:cNvPr id="11" name="Text Box 5"/>
          <p:cNvSpPr/>
          <p:nvPr/>
        </p:nvSpPr>
        <p:spPr bwMode="auto">
          <a:xfrm rot="21480000">
            <a:off x="2912432" y="4176987"/>
            <a:ext cx="6028996" cy="1661993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 marL="285750" indent="-285750">
              <a:spcBef>
                <a:spcPts val="0"/>
              </a:spcBef>
              <a:buClrTx/>
              <a:buFont typeface="Arial"/>
              <a:buChar char="•"/>
              <a:defRPr/>
            </a:pPr>
            <a:r>
              <a:rPr lang="de-DE" sz="1700" b="1">
                <a:solidFill>
                  <a:schemeClr val="bg1"/>
                </a:solidFill>
                <a:latin typeface="Arial"/>
                <a:cs typeface="Arial"/>
              </a:rPr>
              <a:t>Organisation beider Länder zur Förderung der wissenschaftlichen Kooperation</a:t>
            </a:r>
            <a:endParaRPr/>
          </a:p>
          <a:p>
            <a:pPr marL="285750" indent="-285750">
              <a:spcBef>
                <a:spcPts val="0"/>
              </a:spcBef>
              <a:buClrTx/>
              <a:buFont typeface="Arial"/>
              <a:buChar char="•"/>
              <a:defRPr/>
            </a:pPr>
            <a:r>
              <a:rPr lang="de-DE" sz="1700" b="1">
                <a:solidFill>
                  <a:schemeClr val="bg1"/>
                </a:solidFill>
                <a:latin typeface="Arial"/>
                <a:cs typeface="Arial"/>
              </a:rPr>
              <a:t>Ziel: deutsch-französische Studiengänge zu initiieren, zu evaluieren und finanziell zu fördern</a:t>
            </a:r>
            <a:endParaRPr/>
          </a:p>
          <a:p>
            <a:pPr marL="285750" indent="-285750">
              <a:spcBef>
                <a:spcPts val="0"/>
              </a:spcBef>
              <a:buClrTx/>
              <a:buFont typeface="Arial"/>
              <a:buChar char="•"/>
              <a:defRPr/>
            </a:pPr>
            <a:r>
              <a:rPr lang="de-DE" sz="1700" b="1">
                <a:solidFill>
                  <a:schemeClr val="bg1"/>
                </a:solidFill>
                <a:latin typeface="Arial"/>
                <a:cs typeface="Arial"/>
              </a:rPr>
              <a:t>Qualitätsprüfung durch Zertifizierung</a:t>
            </a:r>
            <a:endParaRPr/>
          </a:p>
          <a:p>
            <a:pPr marL="285750" indent="-285750">
              <a:spcBef>
                <a:spcPts val="0"/>
              </a:spcBef>
              <a:buClrTx/>
              <a:buFont typeface="Arial"/>
              <a:buChar char="•"/>
              <a:defRPr/>
            </a:pPr>
            <a:r>
              <a:rPr lang="de-DE" sz="1700" b="1">
                <a:solidFill>
                  <a:schemeClr val="bg1"/>
                </a:solidFill>
                <a:latin typeface="Arial"/>
                <a:cs typeface="Arial"/>
              </a:rPr>
              <a:t>185 Studiengänge und 6.400 Studierende im Netzwerk</a:t>
            </a:r>
            <a:endParaRPr lang="fr-FR" sz="1700" b="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Rectangle 4"/>
          <p:cNvSpPr/>
          <p:nvPr/>
        </p:nvSpPr>
        <p:spPr bwMode="auto">
          <a:xfrm>
            <a:off x="323528" y="1495711"/>
            <a:ext cx="7776864" cy="369973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fr-FR" sz="2200">
                <a:latin typeface="Calibri"/>
                <a:cs typeface="Calibri"/>
              </a:rPr>
              <a:t>HOCHSCHULE MAINZ</a:t>
            </a:r>
            <a:endParaRPr/>
          </a:p>
        </p:txBody>
      </p:sp>
      <p:sp>
        <p:nvSpPr>
          <p:cNvPr id="13" name="Rectangle 4"/>
          <p:cNvSpPr/>
          <p:nvPr/>
        </p:nvSpPr>
        <p:spPr bwMode="auto">
          <a:xfrm>
            <a:off x="323528" y="3811204"/>
            <a:ext cx="7776864" cy="369973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fr-FR" sz="2200">
                <a:latin typeface="Calibri"/>
                <a:cs typeface="Calibri"/>
              </a:rPr>
              <a:t>DFH/UFA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xfrm>
            <a:off x="6457950" y="6309320"/>
            <a:ext cx="2057400" cy="365125"/>
          </a:xfrm>
        </p:spPr>
        <p:txBody>
          <a:bodyPr/>
          <a:lstStyle/>
          <a:p>
            <a:pPr>
              <a:defRPr/>
            </a:pPr>
            <a:fld id="{9F81800E-CAF9-114B-8091-73024CE9A28E}" type="slidenum">
              <a:rPr lang="fr-FR"/>
              <a:t>5</a:t>
            </a:fld>
            <a:endParaRPr lang="fr-FR"/>
          </a:p>
        </p:txBody>
      </p:sp>
      <p:graphicFrame>
        <p:nvGraphicFramePr>
          <p:cNvPr id="5" name="Inhaltsplatzhalter 18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72478335"/>
              </p:ext>
            </p:extLst>
          </p:nvPr>
        </p:nvGraphicFramePr>
        <p:xfrm>
          <a:off x="396659" y="610467"/>
          <a:ext cx="8408155" cy="5703564"/>
        </p:xfrm>
        <a:graphic>
          <a:graphicData uri="http://schemas.openxmlformats.org/drawingml/2006/table">
            <a:tbl>
              <a:tblPr/>
              <a:tblGrid>
                <a:gridCol w="21324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75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83810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de-DE" sz="18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Titel/</a:t>
                      </a:r>
                      <a:r>
                        <a:rPr lang="de-DE" sz="1800" b="1" u="none" strike="noStrike" cap="none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Intitulé</a:t>
                      </a:r>
                      <a:r>
                        <a:rPr lang="de-DE" sz="18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de la </a:t>
                      </a:r>
                      <a:r>
                        <a:rPr lang="de-DE" sz="1800" b="1" u="none" strike="noStrike" cap="none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formation</a:t>
                      </a:r>
                      <a:endParaRPr lang="de-DE" sz="18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86150" marR="861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EC68A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defRPr/>
                      </a:pPr>
                      <a:r>
                        <a:rPr lang="de-DE" sz="1800" b="0" u="none" strike="noStrike" cap="non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Master „Management Franco-</a:t>
                      </a:r>
                      <a:r>
                        <a:rPr lang="de-DE" sz="1800" b="0" u="none" strike="noStrike" cap="non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Allemand</a:t>
                      </a:r>
                      <a:r>
                        <a:rPr lang="de-DE" sz="1800" b="0" u="none" strike="noStrike" cap="non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“ (Master </a:t>
                      </a:r>
                      <a:r>
                        <a:rPr lang="de-DE" sz="1800" b="0" u="none" strike="noStrike" cap="non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lang="de-DE" sz="1800" b="0" u="none" strike="noStrike" cap="non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Arts)</a:t>
                      </a:r>
                      <a:endParaRPr dirty="0"/>
                    </a:p>
                    <a:p>
                      <a:pPr marL="285750" marR="0" lvl="0" indent="-28575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defRPr/>
                      </a:pPr>
                      <a:r>
                        <a:rPr lang="de-DE" sz="1800" b="0" u="none" strike="noStrike" cap="non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Master „</a:t>
                      </a:r>
                      <a:r>
                        <a:rPr lang="de-DE" sz="1800" b="0" u="none" strike="noStrike" cap="non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Affaires</a:t>
                      </a:r>
                      <a:r>
                        <a:rPr lang="de-DE" sz="1800" b="0" u="none" strike="noStrike" cap="non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Internationales et Management Franco-</a:t>
                      </a:r>
                      <a:r>
                        <a:rPr lang="de-DE" sz="1800" b="0" u="none" strike="noStrike" cap="non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Allemand</a:t>
                      </a:r>
                      <a:r>
                        <a:rPr lang="de-DE" sz="1800" b="0" u="none" strike="noStrike" cap="non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“ (Master </a:t>
                      </a:r>
                      <a:r>
                        <a:rPr lang="de-DE" sz="1800" b="0" u="none" strike="noStrike" cap="non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Sciences</a:t>
                      </a:r>
                      <a:r>
                        <a:rPr lang="de-DE" sz="1800" b="0" u="none" strike="noStrike" cap="non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de </a:t>
                      </a:r>
                      <a:r>
                        <a:rPr lang="de-DE" sz="1800" b="0" u="none" strike="noStrike" cap="none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Gestion</a:t>
                      </a:r>
                      <a:r>
                        <a:rPr lang="de-DE" sz="1800" b="0" u="none" strike="noStrike" cap="non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)</a:t>
                      </a:r>
                      <a:endParaRPr lang="de-DE" sz="1800" b="0" i="0" u="none" strike="noStrike" cap="none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86150" marR="8615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634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de-DE" sz="1800" b="1" u="none" strike="noStrike" cap="non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Dauer/</a:t>
                      </a:r>
                      <a:r>
                        <a:rPr lang="de-DE" sz="1800" b="1" u="none" strike="noStrike" cap="none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Durée</a:t>
                      </a:r>
                      <a:endParaRPr lang="de-DE" sz="18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86150" marR="861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EC68A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defRPr/>
                      </a:pPr>
                      <a:r>
                        <a:rPr lang="de-DE" sz="1800" b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4 Semester (2 Semester in Metz, 2 Semester in Mainz)</a:t>
                      </a:r>
                      <a:endParaRPr lang="de-DE" sz="1800" b="0" i="0" u="none" strike="noStrike" cap="none">
                        <a:ln>
                          <a:noFill/>
                        </a:ln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86150" marR="8615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7483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de-DE" sz="1800" b="1" i="0" u="none" strike="noStrike" cap="none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Studienpogramm</a:t>
                      </a:r>
                      <a:r>
                        <a:rPr lang="de-DE" sz="1800" b="1" i="0" u="none" strike="noStrike" cap="non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/ Programme</a:t>
                      </a:r>
                      <a:endParaRPr lang="de-DE" sz="18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86150" marR="861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EC68A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defRPr/>
                      </a:pPr>
                      <a:r>
                        <a:rPr lang="de-DE" sz="1800" b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Konsekutiv, aufbauend auf jeglichem nicht-wirtschaftlichen Studiengang (&lt; 30% wirtschaftliche Inhalte)</a:t>
                      </a:r>
                      <a:endParaRPr lang="de-DE" sz="1800" b="0" i="0" u="none" strike="noStrike" cap="none">
                        <a:ln>
                          <a:noFill/>
                        </a:ln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86150" marR="8615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524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de-DE" sz="1800" b="1" u="none" strike="noStrike" cap="non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Studienbeginn/</a:t>
                      </a: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de-DE" sz="1800" b="1" u="none" strike="noStrike" cap="none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Rentrée</a:t>
                      </a:r>
                      <a:r>
                        <a:rPr lang="de-DE" sz="1800" b="1" u="none" strike="noStrike" cap="non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de-DE" sz="18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2023</a:t>
                      </a:r>
                      <a:endParaRPr lang="de-DE" sz="18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86150" marR="861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EC68A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defRPr/>
                      </a:pPr>
                      <a:r>
                        <a:rPr lang="de-DE" sz="1800" b="0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11. September 2023, 10 h in Metz</a:t>
                      </a:r>
                      <a:endParaRPr lang="de-DE" sz="1800" b="0" i="0" u="sng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86150" marR="8615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3810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de-DE" sz="1800" b="1" i="0" u="none" strike="noStrike" cap="non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Calibri"/>
                        </a:rPr>
                        <a:t>Bewerbungsfrist/ </a:t>
                      </a:r>
                      <a:r>
                        <a:rPr lang="de-DE" sz="1800" b="1" i="0" u="none" strike="noStrike" cap="none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Calibri"/>
                        </a:rPr>
                        <a:t>Dépôt</a:t>
                      </a:r>
                      <a:r>
                        <a:rPr lang="de-DE" sz="18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Calibri"/>
                        </a:rPr>
                        <a:t> des </a:t>
                      </a:r>
                      <a:r>
                        <a:rPr lang="de-DE" sz="1800" b="1" i="0" u="none" strike="noStrike" cap="none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Calibri"/>
                        </a:rPr>
                        <a:t>dossiers</a:t>
                      </a:r>
                      <a:r>
                        <a:rPr lang="de-DE" sz="18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Calibri"/>
                        </a:rPr>
                        <a:t> de </a:t>
                      </a:r>
                      <a:r>
                        <a:rPr lang="de-DE" sz="1800" b="1" i="0" u="none" strike="noStrike" cap="none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Calibri"/>
                        </a:rPr>
                        <a:t>candidature</a:t>
                      </a:r>
                      <a:endParaRPr sz="1200" dirty="0">
                        <a:solidFill>
                          <a:schemeClr val="tx1"/>
                        </a:solidFill>
                      </a:endParaRPr>
                    </a:p>
                  </a:txBody>
                  <a:tcPr marL="86150" marR="861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EC68A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defRPr/>
                      </a:pPr>
                      <a:r>
                        <a:rPr lang="de-DE" sz="1800" b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Calibri"/>
                        </a:rPr>
                        <a:t>Mitte Mai bis 31. Juli 2023 (Mainz)</a:t>
                      </a:r>
                    </a:p>
                    <a:p>
                      <a:pPr marL="285750" marR="0" lvl="0" indent="-28575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defRPr/>
                      </a:pPr>
                      <a:r>
                        <a:rPr lang="de-DE" sz="1800" b="0" u="none" strike="noStrike" cap="non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Calibri"/>
                        </a:rPr>
                        <a:t>Bis 29. Mai </a:t>
                      </a:r>
                      <a:r>
                        <a:rPr lang="de-DE" sz="1800" b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Calibri"/>
                        </a:rPr>
                        <a:t>2023 (Metz) 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86150" marR="8615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8667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de-DE" sz="1800" b="1" i="0" u="none" strike="noStrike" cap="non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Calibri"/>
                        </a:rPr>
                        <a:t>Kapazität/</a:t>
                      </a:r>
                      <a:r>
                        <a:rPr lang="de-DE" sz="1800" b="1" i="0" u="none" strike="noStrike" cap="none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Calibri"/>
                        </a:rPr>
                        <a:t>Capacité</a:t>
                      </a:r>
                      <a:r>
                        <a:rPr lang="de-DE" sz="1800" b="1" i="0" u="none" strike="noStrike" cap="non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Calibri"/>
                        </a:rPr>
                        <a:t> </a:t>
                      </a:r>
                      <a:r>
                        <a:rPr lang="de-DE" sz="1800" b="1" i="0" u="none" strike="noStrike" cap="none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Calibri"/>
                        </a:rPr>
                        <a:t>d‘accueil</a:t>
                      </a:r>
                      <a:endParaRPr sz="1200" dirty="0">
                        <a:solidFill>
                          <a:schemeClr val="tx1"/>
                        </a:solidFill>
                      </a:endParaRPr>
                    </a:p>
                  </a:txBody>
                  <a:tcPr marL="86150" marR="861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EC68A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defRPr/>
                      </a:pPr>
                      <a:r>
                        <a:rPr lang="de-DE" sz="1800" b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Calibri"/>
                        </a:rPr>
                        <a:t>Ca. 30 Studierende, Aufnahme nur im Wintersemester</a:t>
                      </a:r>
                      <a:endParaRPr lang="de-DE" sz="1800" b="0" i="0" u="none" strike="noStrike" cap="none">
                        <a:ln>
                          <a:noFill/>
                        </a:ln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86150" marR="8615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8667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de-DE" sz="1800" b="1" i="0" u="none" strike="noStrike" cap="non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Calibri"/>
                        </a:rPr>
                        <a:t>Kosten/</a:t>
                      </a:r>
                      <a:r>
                        <a:rPr lang="de-DE" sz="1800" b="1" i="0" u="none" strike="noStrike" cap="none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Calibri"/>
                        </a:rPr>
                        <a:t>Coûts</a:t>
                      </a:r>
                      <a:endParaRPr sz="1200" dirty="0">
                        <a:solidFill>
                          <a:schemeClr val="tx1"/>
                        </a:solidFill>
                      </a:endParaRPr>
                    </a:p>
                  </a:txBody>
                  <a:tcPr marL="86150" marR="861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EC68A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defRPr/>
                      </a:pPr>
                      <a:r>
                        <a:rPr lang="de-DE" sz="1800" b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Calibri"/>
                        </a:rPr>
                        <a:t>Kostenfreier Studiengang (nur Semestergebühren                                                                  an einer der beiden Hochschule erforderlich)</a:t>
                      </a:r>
                      <a:endParaRPr/>
                    </a:p>
                  </a:txBody>
                  <a:tcPr marL="86150" marR="8615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83810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de-DE" sz="1800" b="1" i="0" u="none" strike="noStrike" cap="non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Mobilitätsbeihilfe/</a:t>
                      </a: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de-DE" sz="1800" b="1" i="0" u="none" strike="noStrike" cap="none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aide</a:t>
                      </a:r>
                      <a:r>
                        <a:rPr lang="de-DE" sz="1800" b="1" i="0" u="none" strike="noStrike" cap="non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 </a:t>
                      </a:r>
                      <a:r>
                        <a:rPr lang="de-DE" sz="18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Calibri"/>
                        </a:rPr>
                        <a:t>à la </a:t>
                      </a:r>
                      <a:r>
                        <a:rPr lang="de-DE" sz="1800" b="1" i="0" u="none" strike="noStrike" cap="none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Calibri"/>
                        </a:rPr>
                        <a:t>mobilité</a:t>
                      </a:r>
                      <a:endParaRPr sz="1200" dirty="0">
                        <a:solidFill>
                          <a:schemeClr val="tx1"/>
                        </a:solidFill>
                      </a:endParaRPr>
                    </a:p>
                  </a:txBody>
                  <a:tcPr marL="86150" marR="861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EC68A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defRPr/>
                      </a:pPr>
                      <a:r>
                        <a:rPr lang="de-DE" sz="1800" b="0" u="none" strike="noStrike" cap="non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Calibri"/>
                        </a:rPr>
                        <a:t>Zertifiziert durch Deutsch-Französische Hochschule/ Mobilitätsb</a:t>
                      </a:r>
                      <a:r>
                        <a:rPr lang="de-DE" sz="18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eihilfe durch die DFH von 300 € pro Monat </a:t>
                      </a:r>
                      <a:endParaRPr lang="de-DE" sz="1800" b="0" u="none" strike="noStrike" cap="none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Calibri"/>
                        <a:ea typeface="Arial"/>
                        <a:cs typeface="Calibri"/>
                      </a:endParaRPr>
                    </a:p>
                  </a:txBody>
                  <a:tcPr marL="86150" marR="8615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itel 1"/>
          <p:cNvSpPr>
            <a:spLocks noGrp="1"/>
          </p:cNvSpPr>
          <p:nvPr>
            <p:ph type="title"/>
          </p:nvPr>
        </p:nvSpPr>
        <p:spPr bwMode="auto">
          <a:xfrm>
            <a:off x="352265" y="62809"/>
            <a:ext cx="8496944" cy="720080"/>
          </a:xfrm>
          <a:prstGeom prst="rect">
            <a:avLst/>
          </a:prstGeom>
          <a:noFill/>
        </p:spPr>
        <p:txBody>
          <a:bodyPr vert="horz" wrap="square" lIns="88104" tIns="44077" rIns="88104" bIns="44077" numCol="1" anchor="ctr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de-DE" sz="2900" b="1" dirty="0">
                <a:latin typeface="Calibri"/>
                <a:cs typeface="Calibri"/>
              </a:rPr>
              <a:t>2. </a:t>
            </a:r>
            <a:r>
              <a:rPr lang="de-DE" sz="2900" b="1" dirty="0" smtClean="0">
                <a:latin typeface="Calibri"/>
                <a:cs typeface="Calibri"/>
              </a:rPr>
              <a:t>Kurzprofil/</a:t>
            </a:r>
            <a:r>
              <a:rPr lang="de-DE" sz="2900" b="1" dirty="0" err="1" smtClean="0">
                <a:latin typeface="Calibri"/>
                <a:cs typeface="Calibri"/>
              </a:rPr>
              <a:t>Caractéristiques</a:t>
            </a:r>
            <a:r>
              <a:rPr lang="de-DE" sz="2900" b="1" dirty="0" smtClean="0">
                <a:latin typeface="Calibri"/>
                <a:cs typeface="Calibri"/>
              </a:rPr>
              <a:t> </a:t>
            </a:r>
            <a:r>
              <a:rPr lang="de-DE" sz="2900" b="1" dirty="0" err="1">
                <a:latin typeface="Calibri"/>
                <a:cs typeface="Calibri"/>
              </a:rPr>
              <a:t>clefs</a:t>
            </a:r>
            <a:r>
              <a:rPr lang="de-DE" sz="2900" b="1" dirty="0">
                <a:latin typeface="Calibri"/>
                <a:cs typeface="Calibri"/>
              </a:rPr>
              <a:t> de la </a:t>
            </a:r>
            <a:r>
              <a:rPr lang="de-DE" sz="2900" b="1" dirty="0" err="1">
                <a:latin typeface="Calibri"/>
                <a:cs typeface="Calibri"/>
              </a:rPr>
              <a:t>formation</a:t>
            </a:r>
            <a:endParaRPr lang="de-DE" sz="29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nummernplatzhalter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F81800E-CAF9-114B-8091-73024CE9A28E}" type="slidenum">
              <a:rPr lang="fr-FR"/>
              <a:t>6</a:t>
            </a:fld>
            <a:endParaRPr lang="fr-FR"/>
          </a:p>
        </p:txBody>
      </p:sp>
      <p:sp>
        <p:nvSpPr>
          <p:cNvPr id="5" name="Inhaltsplatzhalter 2"/>
          <p:cNvSpPr/>
          <p:nvPr/>
        </p:nvSpPr>
        <p:spPr bwMode="auto">
          <a:xfrm>
            <a:off x="467544" y="1340768"/>
            <a:ext cx="8496944" cy="4703762"/>
          </a:xfrm>
          <a:prstGeom prst="rect">
            <a:avLst/>
          </a:prstGeom>
        </p:spPr>
        <p:txBody>
          <a:bodyPr vert="horz" lIns="77562" tIns="38780" rIns="77562" bIns="38780" rtlCol="0">
            <a:normAutofit/>
          </a:bodyPr>
          <a:lstStyle>
            <a:lvl1pPr marL="171450" indent="-171450" algn="l" defTabSz="685800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566" indent="0">
              <a:lnSpc>
                <a:spcPct val="160000"/>
              </a:lnSpc>
              <a:spcBef>
                <a:spcPts val="0"/>
              </a:spcBef>
              <a:buFont typeface="Arial"/>
              <a:buNone/>
              <a:defRPr/>
            </a:pPr>
            <a:r>
              <a:rPr lang="de-DE" sz="2400" b="1" dirty="0">
                <a:solidFill>
                  <a:srgbClr val="8632FF"/>
                </a:solidFill>
                <a:latin typeface="Calibri"/>
                <a:cs typeface="Calibri"/>
              </a:rPr>
              <a:t>Université de Lorraine/Metz (erstes Studienjahr 2023/2024, M1):</a:t>
            </a:r>
            <a:endParaRPr dirty="0">
              <a:solidFill>
                <a:srgbClr val="8632FF"/>
              </a:solidFill>
            </a:endParaRPr>
          </a:p>
          <a:p>
            <a:pPr marL="24566" indent="0">
              <a:lnSpc>
                <a:spcPct val="160000"/>
              </a:lnSpc>
              <a:spcBef>
                <a:spcPts val="0"/>
              </a:spcBef>
              <a:buFont typeface="Arial"/>
              <a:buNone/>
              <a:defRPr/>
            </a:pPr>
            <a:endParaRPr lang="de-DE" sz="600" b="1" dirty="0">
              <a:latin typeface="Calibri"/>
              <a:cs typeface="Calibri"/>
            </a:endParaRPr>
          </a:p>
          <a:p>
            <a:pPr marL="310316" indent="-285750">
              <a:lnSpc>
                <a:spcPct val="100000"/>
              </a:lnSpc>
              <a:spcBef>
                <a:spcPts val="0"/>
              </a:spcBef>
              <a:buFont typeface="Wingdings"/>
              <a:buChar char="§"/>
              <a:defRPr/>
            </a:pPr>
            <a:r>
              <a:rPr lang="de-DE" sz="2000" dirty="0">
                <a:latin typeface="Calibri"/>
                <a:cs typeface="Calibri"/>
              </a:rPr>
              <a:t>Wintersemester:  11. September 2023, 10 h</a:t>
            </a:r>
            <a:endParaRPr dirty="0"/>
          </a:p>
          <a:p>
            <a:pPr marL="310316" indent="-285750">
              <a:lnSpc>
                <a:spcPct val="100000"/>
              </a:lnSpc>
              <a:spcBef>
                <a:spcPts val="0"/>
              </a:spcBef>
              <a:buFont typeface="Wingdings"/>
              <a:buChar char="§"/>
              <a:defRPr/>
            </a:pPr>
            <a:r>
              <a:rPr lang="de-DE" sz="2000" dirty="0" smtClean="0">
                <a:latin typeface="Calibri"/>
                <a:cs typeface="Calibri"/>
              </a:rPr>
              <a:t>1. Praktikum</a:t>
            </a:r>
            <a:r>
              <a:rPr lang="de-DE" sz="2000" dirty="0">
                <a:latin typeface="Calibri"/>
                <a:cs typeface="Calibri"/>
              </a:rPr>
              <a:t>: Anfang März bis Ende August 2024 (mind. 5 Monate)</a:t>
            </a:r>
            <a:endParaRPr dirty="0"/>
          </a:p>
          <a:p>
            <a:pPr marL="310316" indent="-285750">
              <a:lnSpc>
                <a:spcPct val="100000"/>
              </a:lnSpc>
              <a:spcBef>
                <a:spcPts val="0"/>
              </a:spcBef>
              <a:buFont typeface="Wingdings"/>
              <a:buChar char="§"/>
              <a:defRPr/>
            </a:pPr>
            <a:r>
              <a:rPr lang="de-DE" sz="2000" dirty="0">
                <a:latin typeface="Calibri"/>
                <a:cs typeface="Calibri"/>
              </a:rPr>
              <a:t>Finale Bewertung des 1. Studienjahrs: Anfang September 2024</a:t>
            </a:r>
            <a:endParaRPr dirty="0"/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F9900"/>
              </a:buClr>
              <a:buFont typeface="Wingdings"/>
              <a:buChar char="§"/>
              <a:defRPr/>
            </a:pPr>
            <a:endParaRPr lang="de-DE" sz="300" dirty="0">
              <a:latin typeface="Calibri"/>
              <a:cs typeface="Calibri"/>
            </a:endParaRPr>
          </a:p>
          <a:p>
            <a:pPr marL="24566" indent="0">
              <a:lnSpc>
                <a:spcPct val="160000"/>
              </a:lnSpc>
              <a:spcBef>
                <a:spcPts val="0"/>
              </a:spcBef>
              <a:buFont typeface="Arial"/>
              <a:buNone/>
              <a:defRPr/>
            </a:pPr>
            <a:r>
              <a:rPr lang="de-DE" sz="2400" b="1" dirty="0">
                <a:solidFill>
                  <a:srgbClr val="FF9900"/>
                </a:solidFill>
                <a:latin typeface="Calibri"/>
                <a:cs typeface="Calibri"/>
              </a:rPr>
              <a:t>Hochschule Mainz (zweites Studienjahr </a:t>
            </a:r>
            <a:r>
              <a:rPr lang="de-DE" sz="2400" b="1" dirty="0" smtClean="0">
                <a:solidFill>
                  <a:srgbClr val="FF9900"/>
                </a:solidFill>
                <a:latin typeface="Calibri"/>
                <a:cs typeface="Calibri"/>
              </a:rPr>
              <a:t>2024/2025, </a:t>
            </a:r>
            <a:r>
              <a:rPr lang="de-DE" sz="2400" b="1" dirty="0">
                <a:solidFill>
                  <a:srgbClr val="FF9900"/>
                </a:solidFill>
                <a:latin typeface="Calibri"/>
                <a:cs typeface="Calibri"/>
              </a:rPr>
              <a:t>M2):</a:t>
            </a:r>
            <a:endParaRPr dirty="0"/>
          </a:p>
          <a:p>
            <a:pPr marL="24566" indent="0">
              <a:lnSpc>
                <a:spcPct val="160000"/>
              </a:lnSpc>
              <a:spcBef>
                <a:spcPts val="0"/>
              </a:spcBef>
              <a:buFont typeface="Arial"/>
              <a:buNone/>
              <a:defRPr/>
            </a:pPr>
            <a:endParaRPr lang="de-DE" sz="600" b="1" dirty="0">
              <a:solidFill>
                <a:srgbClr val="FF9900"/>
              </a:solidFill>
              <a:latin typeface="Calibri"/>
              <a:cs typeface="Calibri"/>
            </a:endParaRPr>
          </a:p>
          <a:p>
            <a:pPr marL="367466" indent="-3429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de-DE" sz="2000" dirty="0">
                <a:latin typeface="Calibri"/>
                <a:cs typeface="Calibri"/>
              </a:rPr>
              <a:t>Wintersemester: Ende Sept. </a:t>
            </a:r>
            <a:r>
              <a:rPr lang="de-DE" sz="2000" dirty="0" smtClean="0">
                <a:latin typeface="Calibri"/>
                <a:cs typeface="Calibri"/>
              </a:rPr>
              <a:t>2024 </a:t>
            </a:r>
            <a:r>
              <a:rPr lang="de-DE" sz="2000" dirty="0">
                <a:latin typeface="Calibri"/>
                <a:cs typeface="Calibri"/>
              </a:rPr>
              <a:t>bis Ende Januar </a:t>
            </a:r>
            <a:r>
              <a:rPr lang="de-DE" sz="2000" dirty="0" smtClean="0">
                <a:latin typeface="Calibri"/>
                <a:cs typeface="Calibri"/>
              </a:rPr>
              <a:t>2025 </a:t>
            </a:r>
            <a:endParaRPr lang="de-DE" dirty="0"/>
          </a:p>
          <a:p>
            <a:pPr marL="367466" indent="-3429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de-DE" sz="2000" dirty="0" smtClean="0">
                <a:latin typeface="Calibri"/>
                <a:cs typeface="Calibri"/>
              </a:rPr>
              <a:t>Letzte </a:t>
            </a:r>
            <a:r>
              <a:rPr lang="de-DE" sz="2000" dirty="0">
                <a:latin typeface="Calibri"/>
                <a:cs typeface="Calibri"/>
              </a:rPr>
              <a:t>2 Januarwochen = </a:t>
            </a:r>
            <a:r>
              <a:rPr lang="de-DE" sz="2000" dirty="0" err="1">
                <a:latin typeface="Calibri"/>
                <a:cs typeface="Calibri"/>
              </a:rPr>
              <a:t>Klausurenphase</a:t>
            </a:r>
            <a:endParaRPr dirty="0"/>
          </a:p>
          <a:p>
            <a:pPr marL="367466" indent="-3429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de-DE" sz="2000" dirty="0" smtClean="0">
                <a:latin typeface="Calibri"/>
                <a:cs typeface="Calibri"/>
              </a:rPr>
              <a:t>Sommersemester: vorgezogene Blockwoche (erste </a:t>
            </a:r>
            <a:r>
              <a:rPr lang="de-DE" sz="2000" dirty="0">
                <a:latin typeface="Calibri"/>
                <a:cs typeface="Calibri"/>
              </a:rPr>
              <a:t>Märzwoche </a:t>
            </a:r>
            <a:r>
              <a:rPr lang="de-DE" sz="2000" dirty="0" smtClean="0">
                <a:latin typeface="Calibri"/>
                <a:cs typeface="Calibri"/>
              </a:rPr>
              <a:t>2025)</a:t>
            </a:r>
            <a:endParaRPr dirty="0"/>
          </a:p>
          <a:p>
            <a:pPr marL="367466" indent="-3429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de-DE" sz="2000" dirty="0" smtClean="0">
                <a:latin typeface="Calibri"/>
                <a:cs typeface="Calibri"/>
              </a:rPr>
              <a:t>2. Praktikum</a:t>
            </a:r>
            <a:r>
              <a:rPr lang="de-DE" sz="2000" dirty="0">
                <a:latin typeface="Calibri"/>
                <a:cs typeface="Calibri"/>
              </a:rPr>
              <a:t>: Mitte März bis Mitte August/Anfang September </a:t>
            </a:r>
            <a:r>
              <a:rPr lang="de-DE" sz="2000" dirty="0" smtClean="0">
                <a:latin typeface="Calibri"/>
                <a:cs typeface="Calibri"/>
              </a:rPr>
              <a:t>2025</a:t>
            </a:r>
            <a:endParaRPr dirty="0"/>
          </a:p>
          <a:p>
            <a:pPr marL="367466" indent="-3429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de-DE" sz="2000" dirty="0">
                <a:latin typeface="Calibri"/>
                <a:cs typeface="Calibri"/>
              </a:rPr>
              <a:t>Verfassung der Masterarbeit während des </a:t>
            </a:r>
            <a:r>
              <a:rPr lang="de-DE" sz="2000" dirty="0" smtClean="0">
                <a:latin typeface="Calibri"/>
                <a:cs typeface="Calibri"/>
              </a:rPr>
              <a:t>2. Praktikums</a:t>
            </a:r>
            <a:endParaRPr lang="de-DE" dirty="0"/>
          </a:p>
          <a:p>
            <a:pPr lvl="1">
              <a:defRPr/>
            </a:pPr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 bwMode="auto">
          <a:xfrm>
            <a:off x="323528" y="188640"/>
            <a:ext cx="7886700" cy="115212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de-DE" sz="2900" b="1" dirty="0">
                <a:latin typeface="Calibri"/>
                <a:cs typeface="Calibri"/>
              </a:rPr>
              <a:t>2. Semesterzeiten </a:t>
            </a:r>
            <a:r>
              <a:rPr lang="de-DE" sz="2900" b="1" dirty="0" smtClean="0">
                <a:latin typeface="Calibri"/>
                <a:cs typeface="Calibri"/>
              </a:rPr>
              <a:t>in </a:t>
            </a:r>
            <a:r>
              <a:rPr lang="de-DE" sz="2900" b="1" dirty="0">
                <a:latin typeface="Calibri"/>
                <a:cs typeface="Calibri"/>
              </a:rPr>
              <a:t>Frankreich und Deutschland</a:t>
            </a:r>
            <a:endParaRPr lang="en-GB" sz="29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/>
          <p:nvPr/>
        </p:nvSpPr>
        <p:spPr bwMode="auto">
          <a:xfrm>
            <a:off x="323528" y="188640"/>
            <a:ext cx="8280920" cy="992906"/>
          </a:xfrm>
          <a:prstGeom prst="rect">
            <a:avLst/>
          </a:prstGeom>
          <a:noFill/>
        </p:spPr>
        <p:txBody>
          <a:bodyPr vert="horz" wrap="square" lIns="88104" tIns="44077" rIns="88104" bIns="44077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685800">
              <a:lnSpc>
                <a:spcPct val="90000"/>
              </a:lnSpc>
              <a:spcBef>
                <a:spcPts val="0"/>
              </a:spcBef>
              <a:buNone/>
              <a:defRPr sz="330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2900" b="1" dirty="0">
                <a:latin typeface="Calibri"/>
                <a:cs typeface="Calibri"/>
              </a:rPr>
              <a:t>3. </a:t>
            </a:r>
            <a:r>
              <a:rPr lang="de-DE" sz="2900" b="1" dirty="0" smtClean="0">
                <a:latin typeface="Calibri"/>
                <a:cs typeface="Calibri"/>
              </a:rPr>
              <a:t>Studienverlauf/Programme (M1 </a:t>
            </a:r>
            <a:r>
              <a:rPr lang="de-DE" sz="2900" b="1" dirty="0">
                <a:latin typeface="Calibri"/>
                <a:cs typeface="Calibri"/>
              </a:rPr>
              <a:t>&amp; </a:t>
            </a:r>
            <a:r>
              <a:rPr lang="de-DE" sz="2900" b="1" dirty="0" smtClean="0">
                <a:latin typeface="Calibri"/>
                <a:cs typeface="Calibri"/>
              </a:rPr>
              <a:t>M2)</a:t>
            </a:r>
            <a:endParaRPr lang="de-DE" sz="2900" dirty="0">
              <a:latin typeface="Calibri"/>
              <a:cs typeface="Calibri"/>
            </a:endParaRPr>
          </a:p>
        </p:txBody>
      </p:sp>
      <p:sp>
        <p:nvSpPr>
          <p:cNvPr id="5" name="Rechteck 44"/>
          <p:cNvSpPr/>
          <p:nvPr/>
        </p:nvSpPr>
        <p:spPr bwMode="auto">
          <a:xfrm>
            <a:off x="2987824" y="1303099"/>
            <a:ext cx="4824536" cy="20882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4400" b="0" i="0" u="none" strike="noStrike" cap="none">
              <a:ln>
                <a:noFill/>
              </a:ln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6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F81800E-CAF9-114B-8091-73024CE9A28E}" type="slidenum">
              <a:rPr lang="fr-FR"/>
              <a:t>7</a:t>
            </a:fld>
            <a:endParaRPr lang="fr-FR"/>
          </a:p>
        </p:txBody>
      </p:sp>
      <p:graphicFrame>
        <p:nvGraphicFramePr>
          <p:cNvPr id="7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812901"/>
              </p:ext>
            </p:extLst>
          </p:nvPr>
        </p:nvGraphicFramePr>
        <p:xfrm>
          <a:off x="179512" y="1268760"/>
          <a:ext cx="8784978" cy="4902674"/>
        </p:xfrm>
        <a:graphic>
          <a:graphicData uri="http://schemas.openxmlformats.org/drawingml/2006/table">
            <a:tbl>
              <a:tblPr firstRow="1" bandRow="1">
                <a:tableStyleId>{4CAAF9C0-B467-367C-8CDA-FC4CAB4C7E3F}</a:tableStyleId>
              </a:tblPr>
              <a:tblGrid>
                <a:gridCol w="8052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49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0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8012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950490">
                <a:tc>
                  <a:txBody>
                    <a:bodyPr/>
                    <a:lstStyle/>
                    <a:p>
                      <a:pPr marL="0" marR="0" lvl="0" indent="0" algn="l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de-DE" sz="3200" b="0" u="none" strike="noStrike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IV</a:t>
                      </a:r>
                      <a:endParaRPr/>
                    </a:p>
                    <a:p>
                      <a:pPr marL="0" marR="0" lvl="0" indent="0" algn="l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de-DE" sz="1400" b="0" u="none" strike="noStrike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/>
                      </a:r>
                      <a:br>
                        <a:rPr lang="de-DE" sz="1400" b="0" u="none" strike="noStrike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</a:br>
                      <a:r>
                        <a:rPr lang="de-DE" sz="1200" b="0" u="none" strike="noStrike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27 ECTS</a:t>
                      </a:r>
                      <a:endParaRPr lang="de-DE" sz="1400" b="0" i="0" u="none" strike="noStrike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rgbClr val="E2E2E4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de-DE" sz="1400" b="1" u="none" strike="noStrike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Masterarbeit &amp; Praktikum II</a:t>
                      </a:r>
                      <a:r>
                        <a:rPr lang="de-DE" sz="1400" u="none" strike="noStrike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/>
                      </a:r>
                      <a:br>
                        <a:rPr lang="de-DE" sz="1400" u="none" strike="noStrike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</a:br>
                      <a:r>
                        <a:rPr lang="de-DE" sz="1200" b="0" u="none" strike="noStrike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(Praktikum mind. 5 Monate)</a:t>
                      </a:r>
                      <a:endParaRPr dirty="0"/>
                    </a:p>
                    <a:p>
                      <a:pPr marL="0" marR="0" lvl="0" indent="0" algn="ctr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de-DE" sz="1400" b="0" u="none" strike="noStrike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/>
                      </a:r>
                      <a:br>
                        <a:rPr lang="de-DE" sz="1400" b="0" u="none" strike="noStrike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</a:br>
                      <a:r>
                        <a:rPr lang="de-DE" sz="1200" b="0" u="none" strike="noStrike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24 ECTS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de-DE" sz="1400" b="1" u="none" strike="noStrike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Internationale Wirtschaft</a:t>
                      </a:r>
                      <a:endParaRPr dirty="0"/>
                    </a:p>
                    <a:p>
                      <a:pPr marL="0" marR="0" lvl="0" indent="0" algn="ctr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de-DE" sz="1400" b="1" u="none" strike="noStrike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Im </a:t>
                      </a:r>
                      <a:r>
                        <a:rPr lang="de-DE" sz="1400" b="1" u="none" strike="noStrike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deu</a:t>
                      </a:r>
                      <a:r>
                        <a:rPr lang="de-DE" sz="1400" b="1" u="none" strike="noStrike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.-franz. Rahmen</a:t>
                      </a:r>
                      <a:r>
                        <a:rPr lang="de-DE" sz="1200" u="none" strike="noStrike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/>
                      </a:r>
                      <a:br>
                        <a:rPr lang="de-DE" sz="1200" u="none" strike="noStrike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</a:br>
                      <a:endParaRPr lang="de-DE" sz="1200" u="none" strike="noStrike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  <a:p>
                      <a:pPr marL="0" marR="0" lvl="0" indent="0" algn="ctr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de-DE" sz="1200" b="0" u="none" strike="noStrike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3 ECTS</a:t>
                      </a:r>
                      <a:endParaRPr lang="en-GB" dirty="0"/>
                    </a:p>
                  </a:txBody>
                  <a:tcPr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9004">
                <a:tc>
                  <a:txBody>
                    <a:bodyPr/>
                    <a:lstStyle/>
                    <a:p>
                      <a:pPr marL="0" marR="0" lvl="0" indent="0" algn="l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de-DE" sz="3200" u="none" strike="noStrike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III</a:t>
                      </a:r>
                      <a:endParaRPr/>
                    </a:p>
                    <a:p>
                      <a:pPr marL="0" marR="0" lvl="0" indent="0" algn="l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de-DE" sz="1400" u="none" strike="noStrike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/>
                      </a:r>
                      <a:br>
                        <a:rPr lang="de-DE" sz="1400" u="none" strike="noStrike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</a:br>
                      <a:r>
                        <a:rPr lang="de-DE" sz="1200" u="none" strike="noStrike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33 ECTS</a:t>
                      </a:r>
                      <a:endParaRPr lang="de-DE" sz="1400" b="0" i="0" u="none" strike="noStrike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rgbClr val="E2E2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de-DE" sz="1400" b="1" u="none" strike="noStrike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Kommunikation &amp;</a:t>
                      </a:r>
                      <a:br>
                        <a:rPr lang="de-DE" sz="1400" b="1" u="none" strike="noStrike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</a:br>
                      <a:r>
                        <a:rPr lang="de-DE" sz="1400" b="1" u="none" strike="noStrike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Fremdsprachen</a:t>
                      </a:r>
                      <a:r>
                        <a:rPr lang="de-DE" sz="1400" u="none" strike="noStrike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/>
                      </a:r>
                      <a:br>
                        <a:rPr lang="de-DE" sz="1400" u="none" strike="noStrike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</a:br>
                      <a:endParaRPr lang="de-DE" sz="1400" u="none" strike="noStrike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  <a:p>
                      <a:pPr marL="0" marR="0" lvl="0" indent="0" algn="ctr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de-DE" sz="1400" u="none" strike="noStrike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  <a:p>
                      <a:pPr marL="0" marR="0" lvl="0" indent="0" algn="ctr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de-DE" sz="1200" u="none" strike="noStrike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6 ECTS</a:t>
                      </a:r>
                      <a:endParaRPr lang="de-DE" sz="1400" b="0" i="0" u="none" strike="noStrike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de-DE" sz="1400" b="1" u="none" strike="noStrike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Strategisches Management &amp; Export</a:t>
                      </a:r>
                      <a:endParaRPr/>
                    </a:p>
                    <a:p>
                      <a:pPr marL="0" marR="0" lvl="0" indent="0" algn="ctr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de-DE" sz="1400" u="none" strike="noStrike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/>
                      </a:r>
                      <a:br>
                        <a:rPr lang="de-DE" sz="1400" u="none" strike="noStrike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</a:br>
                      <a:r>
                        <a:rPr lang="de-DE" sz="1200" u="none" strike="noStrike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9 ECTS</a:t>
                      </a:r>
                      <a:endParaRPr lang="de-DE" sz="1400" b="0" i="0" u="none" strike="noStrike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de-DE" sz="1400" b="1" u="none" strike="noStrike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Rechtliches</a:t>
                      </a:r>
                      <a:br>
                        <a:rPr lang="de-DE" sz="1400" b="1" u="none" strike="noStrike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</a:br>
                      <a:r>
                        <a:rPr lang="de-DE" sz="1400" b="1" u="none" strike="noStrike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Umfeld</a:t>
                      </a:r>
                      <a:r>
                        <a:rPr lang="de-DE" sz="1400" u="none" strike="noStrike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/>
                      </a:r>
                      <a:br>
                        <a:rPr lang="de-DE" sz="1400" u="none" strike="noStrike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</a:br>
                      <a:endParaRPr lang="de-DE" sz="1400" u="none" strike="noStrike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  <a:p>
                      <a:pPr marL="0" marR="0" lvl="0" indent="0" algn="ctr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de-DE" sz="1400" u="none" strike="noStrike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  <a:p>
                      <a:pPr marL="0" marR="0" lvl="0" indent="0" algn="ctr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de-DE" sz="1200" u="none" strike="noStrike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6 ECTS</a:t>
                      </a:r>
                      <a:endParaRPr lang="de-DE" sz="1400" b="0" i="0" u="none" strike="noStrike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de-DE" sz="1400" b="1" u="none" strike="noStrike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Finanzen &amp;</a:t>
                      </a:r>
                      <a:br>
                        <a:rPr lang="de-DE" sz="1400" b="1" u="none" strike="noStrike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</a:br>
                      <a:r>
                        <a:rPr lang="de-DE" sz="1400" b="1" u="none" strike="noStrike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Controlling</a:t>
                      </a:r>
                      <a:r>
                        <a:rPr lang="de-DE" sz="1400" u="none" strike="noStrike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/>
                      </a:r>
                      <a:br>
                        <a:rPr lang="de-DE" sz="1400" u="none" strike="noStrike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</a:br>
                      <a:endParaRPr lang="de-DE" sz="1400" u="none" strike="noStrike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  <a:p>
                      <a:pPr marL="0" marR="0" lvl="0" indent="0" algn="ctr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de-DE" sz="1400" u="none" strike="noStrike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  <a:p>
                      <a:pPr marL="0" marR="0" lvl="0" indent="0" algn="ctr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de-DE" sz="1200" u="none" strike="noStrike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6 ECTS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rgbClr val="FF99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de-DE" sz="1400" b="1" u="none" strike="noStrike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Wissenschaft-</a:t>
                      </a:r>
                      <a:r>
                        <a:rPr lang="de-DE" sz="1400" b="1" u="none" strike="noStrike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liches</a:t>
                      </a:r>
                      <a:r>
                        <a:rPr lang="de-DE" sz="1400" b="1" u="none" strike="noStrike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Arbeiten</a:t>
                      </a:r>
                      <a:r>
                        <a:rPr lang="de-DE" sz="1400" u="none" strike="noStrike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/>
                      </a:r>
                      <a:br>
                        <a:rPr lang="de-DE" sz="1400" u="none" strike="noStrike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</a:br>
                      <a:endParaRPr lang="de-DE" sz="1400" u="none" strike="noStrike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  <a:p>
                      <a:pPr marL="0" marR="0" lvl="0" indent="0" algn="ctr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de-DE" sz="1400" u="none" strike="noStrike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  <a:p>
                      <a:pPr marL="0" marR="0" lvl="0" indent="0" algn="ctr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de-DE" sz="1200" u="none" strike="noStrike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3 ECTS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de-DE" sz="1400" b="1" u="none" strike="noStrike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Inter-nationales </a:t>
                      </a:r>
                      <a:br>
                        <a:rPr lang="de-DE" sz="1400" b="1" u="none" strike="noStrike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</a:br>
                      <a:r>
                        <a:rPr lang="de-DE" sz="1400" b="1" u="none" strike="noStrike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Recht</a:t>
                      </a:r>
                      <a:r>
                        <a:rPr lang="de-DE" sz="1400" u="none" strike="noStrike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/>
                      </a:r>
                      <a:br>
                        <a:rPr lang="de-DE" sz="1400" u="none" strike="noStrike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</a:br>
                      <a:endParaRPr lang="de-DE" sz="1400" u="none" strike="noStrike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  <a:p>
                      <a:pPr marL="0" marR="0" lvl="0" indent="0" algn="ctr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de-DE" sz="1200" u="none" strike="noStrike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3 ECTS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0490">
                <a:tc>
                  <a:txBody>
                    <a:bodyPr/>
                    <a:lstStyle/>
                    <a:p>
                      <a:pPr marL="0" marR="0" lvl="0" indent="0" algn="l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de-DE" sz="3200" u="none" strike="noStrike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II</a:t>
                      </a:r>
                      <a:endParaRPr/>
                    </a:p>
                    <a:p>
                      <a:pPr marL="0" marR="0" lvl="0" indent="0" algn="l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de-DE" sz="1400" u="none" strike="noStrike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/>
                      </a:r>
                      <a:br>
                        <a:rPr lang="de-DE" sz="1400" u="none" strike="noStrike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</a:br>
                      <a:r>
                        <a:rPr lang="de-DE" sz="1200" u="none" strike="noStrike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30 ECTS</a:t>
                      </a:r>
                      <a:endParaRPr lang="de-DE" sz="1400" b="0" i="0" u="none" strike="noStrike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rgbClr val="E2E2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IT &amp;</a:t>
                      </a:r>
                      <a:br>
                        <a:rPr lang="de-DE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Management</a:t>
                      </a:r>
                      <a:br>
                        <a:rPr lang="de-DE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endParaRPr lang="de-DE" sz="1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 ECTS</a:t>
                      </a:r>
                    </a:p>
                  </a:txBody>
                  <a:tcPr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rgbClr val="8632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Qualitäts- &amp;</a:t>
                      </a:r>
                      <a:br>
                        <a:rPr lang="de-DE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Projektmanagement</a:t>
                      </a:r>
                      <a:br>
                        <a:rPr lang="de-DE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endParaRPr lang="de-DE" sz="1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 ECTS</a:t>
                      </a:r>
                    </a:p>
                  </a:txBody>
                  <a:tcPr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rgbClr val="8632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Zwischenbericht &amp; Praktikum I</a:t>
                      </a:r>
                      <a:br>
                        <a:rPr lang="de-DE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(Praktikum mind. 5 Monate)</a:t>
                      </a:r>
                      <a:br>
                        <a:rPr lang="de-DE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ctr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 ECTS</a:t>
                      </a:r>
                    </a:p>
                  </a:txBody>
                  <a:tcPr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rgbClr val="8632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0490">
                <a:tc>
                  <a:txBody>
                    <a:bodyPr/>
                    <a:lstStyle/>
                    <a:p>
                      <a:pPr marL="0" marR="0" lvl="0" indent="0" algn="l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de-DE" sz="3200" u="none" strike="noStrike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I</a:t>
                      </a:r>
                      <a:endParaRPr/>
                    </a:p>
                    <a:p>
                      <a:pPr marL="0" marR="0" lvl="0" indent="0" algn="l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de-DE" sz="1400" u="none" strike="noStrike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/>
                      </a:r>
                      <a:br>
                        <a:rPr lang="de-DE" sz="1400" u="none" strike="noStrike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</a:br>
                      <a:r>
                        <a:rPr lang="de-DE" sz="1200" u="none" strike="noStrike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30 ECTS</a:t>
                      </a:r>
                      <a:endParaRPr lang="de-DE" sz="1400" b="0" i="0" u="none" strike="noStrike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rgbClr val="E2E2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de-DE" sz="1400" b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Personal-management &amp; Organisation</a:t>
                      </a:r>
                      <a:br>
                        <a:rPr lang="de-DE" sz="1400" b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endParaRPr lang="de-DE" sz="1400" b="1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de-DE" sz="1400" b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 ECTS</a:t>
                      </a:r>
                    </a:p>
                  </a:txBody>
                  <a:tcPr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rgbClr val="8632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Marketing &amp;</a:t>
                      </a:r>
                      <a:br>
                        <a:rPr lang="de-DE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Marktforschung</a:t>
                      </a:r>
                      <a:br>
                        <a:rPr lang="de-DE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endParaRPr lang="de-DE" sz="1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de-DE" sz="1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 ECTS</a:t>
                      </a:r>
                    </a:p>
                  </a:txBody>
                  <a:tcPr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rgbClr val="8632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Kommunikation &amp; Fremdsprachen</a:t>
                      </a:r>
                      <a:br>
                        <a:rPr lang="de-DE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endParaRPr lang="de-DE" sz="1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de-DE" sz="1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 ECTS</a:t>
                      </a:r>
                    </a:p>
                  </a:txBody>
                  <a:tcPr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rgbClr val="8632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Grundzüge des</a:t>
                      </a:r>
                      <a:br>
                        <a:rPr lang="de-DE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Rechnungswesen</a:t>
                      </a:r>
                      <a:br>
                        <a:rPr lang="de-DE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endParaRPr lang="de-DE" sz="1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de-DE" sz="1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 ECTS</a:t>
                      </a:r>
                      <a:endParaRPr lang="en-GB" sz="1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B w="12700" algn="ctr">
                      <a:solidFill>
                        <a:schemeClr val="bg1"/>
                      </a:solidFill>
                    </a:lnB>
                    <a:solidFill>
                      <a:srgbClr val="8632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5954">
                <a:tc>
                  <a:txBody>
                    <a:bodyPr/>
                    <a:lstStyle/>
                    <a:p>
                      <a:pPr marL="0" marR="0" lvl="0" indent="0" algn="l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de-DE" sz="1600" b="1">
                          <a:latin typeface="Calibri"/>
                          <a:cs typeface="Calibri"/>
                        </a:rPr>
                        <a:t>Total</a:t>
                      </a:r>
                      <a:endParaRPr/>
                    </a:p>
                    <a:p>
                      <a:pPr marL="0" marR="0" lvl="0" indent="0" algn="l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de-DE" sz="700">
                          <a:latin typeface="Calibri"/>
                          <a:cs typeface="Calibri"/>
                        </a:rPr>
                        <a:t> </a:t>
                      </a:r>
                      <a:r>
                        <a:rPr lang="de-DE" sz="1400">
                          <a:latin typeface="Calibri"/>
                          <a:cs typeface="Calibri"/>
                        </a:rPr>
                        <a:t/>
                      </a:r>
                      <a:br>
                        <a:rPr lang="de-DE" sz="1400">
                          <a:latin typeface="Calibri"/>
                          <a:cs typeface="Calibri"/>
                        </a:rPr>
                      </a:br>
                      <a:r>
                        <a:rPr lang="de-DE" sz="1200">
                          <a:latin typeface="Calibri"/>
                          <a:cs typeface="Calibri"/>
                        </a:rPr>
                        <a:t>120 ECTS</a:t>
                      </a:r>
                      <a:endParaRPr lang="de-DE" sz="1400">
                        <a:latin typeface="Calibri"/>
                        <a:cs typeface="Calibri"/>
                      </a:endParaRPr>
                    </a:p>
                  </a:txBody>
                  <a:tcPr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rgbClr val="E2E2E4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de-DE" sz="1400" b="1" u="none" strike="noStrike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Orientierungsphase</a:t>
                      </a:r>
                      <a:endParaRPr lang="de-DE" sz="1200" b="1" i="0" u="none" strike="noStrike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rgbClr val="E2E2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extfeld 10"/>
          <p:cNvSpPr/>
          <p:nvPr/>
        </p:nvSpPr>
        <p:spPr bwMode="auto">
          <a:xfrm>
            <a:off x="7380312" y="5661248"/>
            <a:ext cx="1584175" cy="261610"/>
          </a:xfrm>
          <a:prstGeom prst="rect">
            <a:avLst/>
          </a:prstGeom>
          <a:noFill/>
        </p:spPr>
        <p:txBody>
          <a:bodyPr wrap="square" lIns="30784" rtlCol="0">
            <a:spAutoFit/>
          </a:bodyPr>
          <a:lstStyle/>
          <a:p>
            <a:pPr>
              <a:defRPr/>
            </a:pPr>
            <a:r>
              <a:rPr lang="de-DE" sz="1100" b="1"/>
              <a:t>HS Mainz	UL Metz</a:t>
            </a:r>
            <a:endParaRPr/>
          </a:p>
        </p:txBody>
      </p:sp>
      <p:sp>
        <p:nvSpPr>
          <p:cNvPr id="9" name="Rechteck 11"/>
          <p:cNvSpPr/>
          <p:nvPr/>
        </p:nvSpPr>
        <p:spPr bwMode="auto">
          <a:xfrm flipV="1">
            <a:off x="7270678" y="5748699"/>
            <a:ext cx="96807" cy="102151"/>
          </a:xfrm>
          <a:prstGeom prst="rect">
            <a:avLst/>
          </a:prstGeom>
          <a:solidFill>
            <a:srgbClr val="FDC689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>
              <a:defRPr/>
            </a:pPr>
            <a:endParaRPr lang="de-DE" sz="1050"/>
          </a:p>
        </p:txBody>
      </p:sp>
      <p:sp>
        <p:nvSpPr>
          <p:cNvPr id="10" name="Rechteck 12"/>
          <p:cNvSpPr/>
          <p:nvPr/>
        </p:nvSpPr>
        <p:spPr bwMode="auto">
          <a:xfrm flipV="1">
            <a:off x="8172400" y="5733256"/>
            <a:ext cx="96807" cy="102151"/>
          </a:xfrm>
          <a:prstGeom prst="rect">
            <a:avLst/>
          </a:prstGeom>
          <a:solidFill>
            <a:srgbClr val="F7941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>
              <a:defRPr/>
            </a:pPr>
            <a:endParaRPr lang="de-DE" sz="105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Inhaltsplatzhalter 2"/>
          <p:cNvSpPr>
            <a:spLocks noGrp="1"/>
          </p:cNvSpPr>
          <p:nvPr>
            <p:ph idx="1"/>
          </p:nvPr>
        </p:nvSpPr>
        <p:spPr bwMode="auto">
          <a:xfrm>
            <a:off x="467544" y="1339928"/>
            <a:ext cx="8280919" cy="4824536"/>
          </a:xfrm>
          <a:prstGeom prst="rect">
            <a:avLst/>
          </a:prstGeom>
          <a:noFill/>
        </p:spPr>
        <p:txBody>
          <a:bodyPr vert="horz" wrap="square" lIns="89273" tIns="44632" rIns="89273" bIns="44632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  <a:buClr>
                <a:srgbClr val="FF9900"/>
              </a:buClr>
              <a:buFont typeface="Wingdings"/>
              <a:buChar char="§"/>
              <a:defRPr/>
            </a:pPr>
            <a:r>
              <a:rPr lang="de-DE" sz="1800" b="1" dirty="0">
                <a:latin typeface="Calibri"/>
                <a:cs typeface="Calibri"/>
              </a:rPr>
              <a:t>Erfolgreicher Abschluss eines </a:t>
            </a:r>
            <a:r>
              <a:rPr lang="de-DE" sz="1800" b="1" dirty="0" smtClean="0">
                <a:solidFill>
                  <a:srgbClr val="FF0000"/>
                </a:solidFill>
                <a:latin typeface="Calibri"/>
                <a:cs typeface="Calibri"/>
              </a:rPr>
              <a:t>nicht-</a:t>
            </a:r>
            <a:r>
              <a:rPr lang="de-DE" sz="1800" b="1" dirty="0" smtClean="0">
                <a:latin typeface="Calibri"/>
                <a:cs typeface="Calibri"/>
              </a:rPr>
              <a:t>betriebswirtschaftlichen </a:t>
            </a:r>
            <a:r>
              <a:rPr lang="de-DE" sz="1800" b="1" dirty="0">
                <a:latin typeface="Calibri"/>
                <a:cs typeface="Calibri"/>
              </a:rPr>
              <a:t>BA-Studiums mit:</a:t>
            </a:r>
            <a:endParaRPr dirty="0"/>
          </a:p>
          <a:p>
            <a:pPr lvl="1">
              <a:lnSpc>
                <a:spcPct val="100000"/>
              </a:lnSpc>
              <a:buClr>
                <a:srgbClr val="FF9900"/>
              </a:buClr>
              <a:buFont typeface="Wingdings"/>
              <a:buChar char="Ø"/>
              <a:defRPr/>
            </a:pPr>
            <a:r>
              <a:rPr lang="de-DE" sz="1600" b="1" dirty="0">
                <a:latin typeface="Calibri"/>
                <a:cs typeface="Calibri"/>
              </a:rPr>
              <a:t> </a:t>
            </a:r>
            <a:r>
              <a:rPr lang="de-DE" sz="1600" dirty="0">
                <a:latin typeface="Calibri"/>
                <a:cs typeface="Calibri"/>
              </a:rPr>
              <a:t>mindestens 180 ECTS oder mind. ECTS-Grade C bzw. Notendurchschnitt von 2,5 oder besser (MAINZ)</a:t>
            </a:r>
            <a:endParaRPr dirty="0"/>
          </a:p>
          <a:p>
            <a:pPr>
              <a:lnSpc>
                <a:spcPct val="100000"/>
              </a:lnSpc>
              <a:buClr>
                <a:srgbClr val="FF9900"/>
              </a:buClr>
              <a:buFont typeface="Wingdings"/>
              <a:buChar char="§"/>
              <a:defRPr/>
            </a:pPr>
            <a:r>
              <a:rPr lang="de-DE" sz="1800" b="1" dirty="0">
                <a:latin typeface="Calibri"/>
                <a:cs typeface="Calibri"/>
              </a:rPr>
              <a:t>Nachweis der Sprachkenntnisse (jeweils auf Niveau B2):</a:t>
            </a:r>
            <a:endParaRPr dirty="0"/>
          </a:p>
          <a:p>
            <a:pPr lvl="1">
              <a:lnSpc>
                <a:spcPct val="100000"/>
              </a:lnSpc>
              <a:buClr>
                <a:srgbClr val="FF9900"/>
              </a:buClr>
              <a:buFont typeface="Wingdings"/>
              <a:buChar char="Ø"/>
              <a:defRPr/>
            </a:pPr>
            <a:r>
              <a:rPr lang="de-DE" sz="1600" b="1" dirty="0">
                <a:latin typeface="Calibri"/>
                <a:cs typeface="Calibri"/>
              </a:rPr>
              <a:t> </a:t>
            </a:r>
            <a:r>
              <a:rPr lang="de-DE" sz="1600" dirty="0">
                <a:latin typeface="Calibri"/>
                <a:cs typeface="Calibri"/>
              </a:rPr>
              <a:t>Englisch</a:t>
            </a:r>
            <a:endParaRPr dirty="0"/>
          </a:p>
          <a:p>
            <a:pPr lvl="1">
              <a:lnSpc>
                <a:spcPct val="100000"/>
              </a:lnSpc>
              <a:buClr>
                <a:srgbClr val="FF9900"/>
              </a:buClr>
              <a:buFont typeface="Wingdings"/>
              <a:buChar char="Ø"/>
              <a:defRPr/>
            </a:pPr>
            <a:r>
              <a:rPr lang="de-DE" sz="1600" dirty="0">
                <a:latin typeface="Calibri"/>
                <a:cs typeface="Calibri"/>
              </a:rPr>
              <a:t> Französisch</a:t>
            </a:r>
            <a:endParaRPr dirty="0"/>
          </a:p>
          <a:p>
            <a:pPr lvl="1">
              <a:lnSpc>
                <a:spcPct val="100000"/>
              </a:lnSpc>
              <a:buClr>
                <a:srgbClr val="FF9900"/>
              </a:buClr>
              <a:buFont typeface="Wingdings"/>
              <a:buChar char="Ø"/>
              <a:defRPr/>
            </a:pPr>
            <a:r>
              <a:rPr lang="de-DE" sz="1600" dirty="0">
                <a:latin typeface="Calibri"/>
                <a:cs typeface="Calibri"/>
              </a:rPr>
              <a:t> Deutsch</a:t>
            </a:r>
            <a:endParaRPr dirty="0"/>
          </a:p>
          <a:p>
            <a:pPr marL="342900" lvl="1" indent="0">
              <a:lnSpc>
                <a:spcPct val="100000"/>
              </a:lnSpc>
              <a:buClr>
                <a:srgbClr val="FF9900"/>
              </a:buClr>
              <a:buNone/>
              <a:defRPr/>
            </a:pPr>
            <a:r>
              <a:rPr lang="de-DE" sz="1600" dirty="0">
                <a:latin typeface="Calibri"/>
                <a:cs typeface="Calibri"/>
              </a:rPr>
              <a:t>Adäquate Auslandsaufenthalte können Sprachtests ersetzen, wobei die Entscheidung über die Äquivalenz im Einzelfall gefällt wird.</a:t>
            </a:r>
            <a:endParaRPr dirty="0"/>
          </a:p>
          <a:p>
            <a:pPr marL="0" indent="0">
              <a:buClr>
                <a:srgbClr val="FF9900"/>
              </a:buClr>
              <a:buNone/>
              <a:defRPr/>
            </a:pPr>
            <a:endParaRPr lang="de-DE" sz="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FF9900"/>
              </a:buClr>
              <a:buFont typeface="Wingdings"/>
              <a:buChar char="§"/>
              <a:defRPr/>
            </a:pPr>
            <a:r>
              <a:rPr lang="de-DE" sz="1800" b="1" dirty="0">
                <a:latin typeface="Calibri"/>
                <a:cs typeface="Calibri"/>
              </a:rPr>
              <a:t>MAINZ : Schriftliches Auswahlverfahren und Bestehen der Eignungsprüfung: </a:t>
            </a:r>
            <a:r>
              <a:rPr lang="de-DE" sz="1800" dirty="0">
                <a:latin typeface="Calibri"/>
                <a:cs typeface="Calibri"/>
              </a:rPr>
              <a:t>Einreichung eines Essays bzw. Motivationsschreibens in </a:t>
            </a:r>
            <a:r>
              <a:rPr lang="de-DE" sz="1800" b="1" dirty="0">
                <a:latin typeface="Calibri"/>
                <a:cs typeface="Calibri"/>
              </a:rPr>
              <a:t>deutscher, französischer und englischer Sprache </a:t>
            </a:r>
            <a:r>
              <a:rPr lang="de-DE" sz="1800" dirty="0">
                <a:latin typeface="Calibri"/>
                <a:cs typeface="Calibri"/>
              </a:rPr>
              <a:t>(Umfang pro Sprache 500 bis max. 600 Wörter)</a:t>
            </a:r>
            <a:endParaRPr dirty="0"/>
          </a:p>
          <a:p>
            <a:pPr>
              <a:lnSpc>
                <a:spcPct val="100000"/>
              </a:lnSpc>
              <a:buClr>
                <a:srgbClr val="FF9900"/>
              </a:buClr>
              <a:buFont typeface="Wingdings"/>
              <a:buChar char="§"/>
              <a:defRPr/>
            </a:pPr>
            <a:endParaRPr lang="de-DE" sz="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FF9900"/>
              </a:buClr>
              <a:buFont typeface="Wingdings"/>
              <a:buChar char="§"/>
              <a:defRPr/>
            </a:pPr>
            <a:r>
              <a:rPr lang="de-DE" sz="1800" b="1" dirty="0">
                <a:latin typeface="Calibri"/>
                <a:cs typeface="Calibri"/>
              </a:rPr>
              <a:t>METZ : Sprachniveau – Berücksichtigung der Bachelor-Noten- Eignungsgespräch via Skype </a:t>
            </a:r>
            <a:endParaRPr lang="de-DE" sz="200" dirty="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buClr>
                <a:srgbClr val="FF9900"/>
              </a:buClr>
              <a:buFont typeface="Wingdings"/>
              <a:buChar char="Ø"/>
              <a:defRPr/>
            </a:pPr>
            <a:endParaRPr lang="de-DE" sz="1600" dirty="0">
              <a:latin typeface="Calibri"/>
              <a:cs typeface="Calibri"/>
            </a:endParaRPr>
          </a:p>
          <a:p>
            <a:pPr>
              <a:buClr>
                <a:srgbClr val="FF9900"/>
              </a:buClr>
              <a:buFont typeface="Wingdings"/>
              <a:buChar char="§"/>
              <a:defRPr/>
            </a:pPr>
            <a:endParaRPr lang="de-DE" sz="1800" b="1" dirty="0">
              <a:latin typeface="Arial"/>
            </a:endParaRPr>
          </a:p>
          <a:p>
            <a:pPr>
              <a:buClr>
                <a:srgbClr val="FF9900"/>
              </a:buClr>
              <a:buFont typeface="Wingdings"/>
              <a:buChar char="§"/>
              <a:defRPr/>
            </a:pPr>
            <a:endParaRPr lang="de-DE" sz="1800" b="1" dirty="0">
              <a:latin typeface="Arial"/>
            </a:endParaRPr>
          </a:p>
        </p:txBody>
      </p:sp>
      <p:sp>
        <p:nvSpPr>
          <p:cNvPr id="5" name="Espace réservé du numéro de diapositive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F81800E-CAF9-114B-8091-73024CE9A28E}" type="slidenum">
              <a:rPr lang="fr-FR"/>
              <a:t>8</a:t>
            </a:fld>
            <a:endParaRPr lang="fr-FR"/>
          </a:p>
        </p:txBody>
      </p:sp>
      <p:sp>
        <p:nvSpPr>
          <p:cNvPr id="6" name="Titel 1"/>
          <p:cNvSpPr/>
          <p:nvPr/>
        </p:nvSpPr>
        <p:spPr bwMode="auto">
          <a:xfrm>
            <a:off x="323528" y="188640"/>
            <a:ext cx="7886700" cy="992906"/>
          </a:xfrm>
          <a:prstGeom prst="rect">
            <a:avLst/>
          </a:prstGeom>
          <a:noFill/>
        </p:spPr>
        <p:txBody>
          <a:bodyPr vert="horz" wrap="square" lIns="88104" tIns="44077" rIns="88104" bIns="44077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685800">
              <a:lnSpc>
                <a:spcPct val="90000"/>
              </a:lnSpc>
              <a:spcBef>
                <a:spcPts val="0"/>
              </a:spcBef>
              <a:buNone/>
              <a:defRPr sz="330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2900" b="1" dirty="0">
                <a:latin typeface="Calibri"/>
                <a:cs typeface="Calibri"/>
              </a:rPr>
              <a:t>5. </a:t>
            </a:r>
            <a:r>
              <a:rPr lang="de-DE" sz="2900" b="1" dirty="0" smtClean="0">
                <a:latin typeface="Calibri"/>
                <a:cs typeface="Calibri"/>
              </a:rPr>
              <a:t>Zulassungsvoraussetzungen/</a:t>
            </a:r>
            <a:r>
              <a:rPr lang="de-DE" sz="2900" b="1" dirty="0" err="1" smtClean="0">
                <a:latin typeface="Calibri"/>
                <a:cs typeface="Calibri"/>
              </a:rPr>
              <a:t>Conditions</a:t>
            </a:r>
            <a:r>
              <a:rPr lang="de-DE" sz="2900" b="1" dirty="0" smtClean="0">
                <a:latin typeface="Calibri"/>
                <a:cs typeface="Calibri"/>
              </a:rPr>
              <a:t> </a:t>
            </a:r>
            <a:r>
              <a:rPr lang="de-DE" sz="2900" b="1" dirty="0" err="1" smtClean="0">
                <a:latin typeface="Calibri"/>
                <a:cs typeface="Calibri"/>
              </a:rPr>
              <a:t>d‘accès</a:t>
            </a:r>
            <a:endParaRPr lang="de-DE" sz="29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Inhaltsplatzhalter 2"/>
          <p:cNvSpPr>
            <a:spLocks noGrp="1"/>
          </p:cNvSpPr>
          <p:nvPr>
            <p:ph idx="1"/>
          </p:nvPr>
        </p:nvSpPr>
        <p:spPr bwMode="auto">
          <a:xfrm>
            <a:off x="467544" y="764704"/>
            <a:ext cx="8352928" cy="5400600"/>
          </a:xfrm>
          <a:prstGeom prst="rect">
            <a:avLst/>
          </a:prstGeom>
          <a:noFill/>
        </p:spPr>
        <p:txBody>
          <a:bodyPr vert="horz" wrap="square" lIns="89273" tIns="44632" rIns="89273" bIns="44632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Clr>
                <a:srgbClr val="FF9900"/>
              </a:buClr>
              <a:buNone/>
              <a:defRPr/>
            </a:pPr>
            <a:endParaRPr lang="de-DE" sz="2400" b="1" dirty="0">
              <a:solidFill>
                <a:srgbClr val="F8941C"/>
              </a:solidFill>
            </a:endParaRPr>
          </a:p>
          <a:p>
            <a:pPr marL="0" indent="0">
              <a:buClr>
                <a:srgbClr val="FF9900"/>
              </a:buClr>
              <a:buNone/>
              <a:defRPr/>
            </a:pPr>
            <a:r>
              <a:rPr lang="de-DE" sz="2400" b="1" dirty="0" smtClean="0">
                <a:solidFill>
                  <a:srgbClr val="F8941C"/>
                </a:solidFill>
              </a:rPr>
              <a:t>Bewerbung </a:t>
            </a:r>
            <a:r>
              <a:rPr lang="de-DE" sz="2400" b="1" dirty="0">
                <a:solidFill>
                  <a:srgbClr val="F8941C"/>
                </a:solidFill>
              </a:rPr>
              <a:t>HS Mainz</a:t>
            </a:r>
            <a:endParaRPr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de-DE" dirty="0" smtClean="0"/>
              <a:t> Über </a:t>
            </a:r>
            <a:r>
              <a:rPr lang="de-DE" dirty="0"/>
              <a:t>das Online-Studienplatzbewerbungsportal der HS Mainz </a:t>
            </a:r>
            <a:r>
              <a:rPr lang="de-DE" dirty="0" smtClean="0"/>
              <a:t>unter: </a:t>
            </a:r>
            <a:r>
              <a:rPr lang="de-DE" i="1" u="sng" dirty="0">
                <a:hlinkClick r:id="rId3" tooltip="https://campusmanagement.hs-mainz.de/qisserver/pages/cs/sys/portal/hisinoneStartPage.faces?chco=y"/>
              </a:rPr>
              <a:t>https://</a:t>
            </a:r>
            <a:r>
              <a:rPr lang="de-DE" i="1" u="sng" dirty="0" smtClean="0">
                <a:hlinkClick r:id="rId3" tooltip="https://campusmanagement.hs-mainz.de/qisserver/pages/cs/sys/portal/hisinoneStartPage.faces?chco=y"/>
              </a:rPr>
              <a:t>campusmanagement.hs-mainz.de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de-DE" dirty="0" smtClean="0"/>
              <a:t>Von </a:t>
            </a:r>
            <a:r>
              <a:rPr lang="de-DE" dirty="0" smtClean="0">
                <a:solidFill>
                  <a:srgbClr val="FF0000"/>
                </a:solidFill>
              </a:rPr>
              <a:t>Mitte Mai bis 31. Juli 2023</a:t>
            </a:r>
            <a:r>
              <a:rPr lang="de-DE" sz="1000" dirty="0" smtClean="0">
                <a:solidFill>
                  <a:srgbClr val="FF0000"/>
                </a:solidFill>
              </a:rPr>
              <a:t> </a:t>
            </a:r>
            <a:endParaRPr lang="de-DE" sz="1000" b="1" dirty="0" smtClean="0">
              <a:solidFill>
                <a:srgbClr val="FF0000"/>
              </a:solidFill>
            </a:endParaRPr>
          </a:p>
          <a:p>
            <a:pPr marL="0" indent="0">
              <a:buClr>
                <a:srgbClr val="FF9900"/>
              </a:buClr>
              <a:buNone/>
              <a:defRPr/>
            </a:pPr>
            <a:endParaRPr lang="de-DE" sz="1000" b="1" dirty="0" smtClean="0">
              <a:solidFill>
                <a:srgbClr val="F8941C"/>
              </a:solidFill>
            </a:endParaRPr>
          </a:p>
          <a:p>
            <a:pPr marL="0" indent="0">
              <a:buClr>
                <a:srgbClr val="FF9900"/>
              </a:buClr>
              <a:buNone/>
              <a:defRPr/>
            </a:pPr>
            <a:r>
              <a:rPr lang="de-DE" sz="2400" b="1" dirty="0" smtClean="0">
                <a:solidFill>
                  <a:srgbClr val="8632FF"/>
                </a:solidFill>
              </a:rPr>
              <a:t>Bewerbung IAE-Metz</a:t>
            </a:r>
            <a:endParaRPr lang="de-DE" sz="400" dirty="0">
              <a:solidFill>
                <a:srgbClr val="8632FF"/>
              </a:solidFill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de-DE" sz="2000" dirty="0"/>
              <a:t>Über das Online-Studienplatzbewerbungsportal der </a:t>
            </a:r>
            <a:r>
              <a:rPr lang="de-DE" sz="2000" dirty="0" err="1"/>
              <a:t>Université</a:t>
            </a:r>
            <a:r>
              <a:rPr lang="de-DE" sz="2000" dirty="0"/>
              <a:t> de Lorraine unter: </a:t>
            </a:r>
            <a:r>
              <a:rPr lang="fr-FR" sz="2000" u="sng" dirty="0">
                <a:hlinkClick r:id="rId4" tooltip="Aucun résultat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http://ecandidat.univ-lorraine.fr</a:t>
            </a:r>
            <a:r>
              <a:rPr lang="de-DE" sz="2000" dirty="0"/>
              <a:t>  (</a:t>
            </a:r>
            <a:r>
              <a:rPr lang="fr-FR" sz="2000" dirty="0" err="1"/>
              <a:t>Bewerbungsfrist</a:t>
            </a:r>
            <a:r>
              <a:rPr lang="fr-FR" sz="2000" dirty="0"/>
              <a:t>: </a:t>
            </a:r>
            <a:r>
              <a:rPr lang="fr-FR" sz="2000" dirty="0">
                <a:solidFill>
                  <a:srgbClr val="FF0000"/>
                </a:solidFill>
              </a:rPr>
              <a:t>29. Mai </a:t>
            </a:r>
            <a:r>
              <a:rPr lang="fr-FR" sz="2000" dirty="0" smtClean="0">
                <a:solidFill>
                  <a:srgbClr val="FF0000"/>
                </a:solidFill>
              </a:rPr>
              <a:t>2023</a:t>
            </a:r>
            <a:r>
              <a:rPr lang="fr-FR" sz="2000" dirty="0">
                <a:solidFill>
                  <a:srgbClr val="FF0000"/>
                </a:solidFill>
              </a:rPr>
              <a:t> </a:t>
            </a:r>
            <a:r>
              <a:rPr lang="fr-FR" sz="2000" dirty="0" err="1" smtClean="0"/>
              <a:t>und</a:t>
            </a:r>
            <a:r>
              <a:rPr lang="fr-FR" sz="2000" dirty="0" smtClean="0"/>
              <a:t> m</a:t>
            </a:r>
            <a:r>
              <a:rPr lang="de-DE" sz="2000" dirty="0" err="1" smtClean="0"/>
              <a:t>ündliche</a:t>
            </a:r>
            <a:r>
              <a:rPr lang="de-DE" sz="2000" dirty="0" smtClean="0"/>
              <a:t> </a:t>
            </a:r>
            <a:r>
              <a:rPr lang="de-DE" sz="2000" dirty="0"/>
              <a:t>Auswahlgespräche via Teams: </a:t>
            </a:r>
            <a:r>
              <a:rPr lang="de-DE" sz="2000" dirty="0">
                <a:solidFill>
                  <a:srgbClr val="FF0000"/>
                </a:solidFill>
              </a:rPr>
              <a:t>1. und 2. Juni 2023</a:t>
            </a:r>
            <a:r>
              <a:rPr lang="de-DE" sz="2000" dirty="0" smtClean="0"/>
              <a:t>) oder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de-DE" sz="2000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de-DE" sz="2000" dirty="0" smtClean="0"/>
              <a:t>Über</a:t>
            </a:r>
            <a:r>
              <a:rPr lang="de-DE" sz="2000" dirty="0"/>
              <a:t>: </a:t>
            </a:r>
            <a:r>
              <a:rPr lang="fr-FR" sz="2000" u="sng" dirty="0">
                <a:hlinkClick r:id="rId5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https://www.monmaster.gouv.fr/</a:t>
            </a:r>
            <a:r>
              <a:rPr lang="fr-FR" sz="2000" dirty="0"/>
              <a:t> (</a:t>
            </a:r>
            <a:r>
              <a:rPr lang="de-DE" sz="2000" dirty="0" err="1"/>
              <a:t>Mention</a:t>
            </a:r>
            <a:r>
              <a:rPr lang="de-DE" sz="2000" dirty="0"/>
              <a:t>: Master </a:t>
            </a:r>
            <a:r>
              <a:rPr lang="de-DE" sz="2000" dirty="0" err="1"/>
              <a:t>intégré</a:t>
            </a:r>
            <a:r>
              <a:rPr lang="de-DE" sz="2000" dirty="0"/>
              <a:t> franco-</a:t>
            </a:r>
            <a:r>
              <a:rPr lang="de-DE" sz="2000" dirty="0" err="1"/>
              <a:t>allemand</a:t>
            </a:r>
            <a:r>
              <a:rPr lang="de-DE" sz="2000" dirty="0"/>
              <a:t> en </a:t>
            </a:r>
            <a:r>
              <a:rPr lang="de-DE" sz="2000" dirty="0" err="1" smtClean="0"/>
              <a:t>management</a:t>
            </a:r>
            <a:r>
              <a:rPr lang="de-DE" sz="2000" dirty="0" smtClean="0"/>
              <a:t>, Parcours</a:t>
            </a:r>
            <a:r>
              <a:rPr lang="de-DE" sz="2000" dirty="0"/>
              <a:t>: </a:t>
            </a:r>
            <a:r>
              <a:rPr lang="de-DE" sz="2000" dirty="0" err="1"/>
              <a:t>Affaires</a:t>
            </a:r>
            <a:r>
              <a:rPr lang="de-DE" sz="2000" dirty="0"/>
              <a:t> internationales et </a:t>
            </a:r>
            <a:r>
              <a:rPr lang="de-DE" sz="2000" dirty="0" err="1"/>
              <a:t>management</a:t>
            </a:r>
            <a:r>
              <a:rPr lang="de-DE" sz="2000" dirty="0"/>
              <a:t> </a:t>
            </a:r>
            <a:r>
              <a:rPr lang="de-DE" sz="2000" dirty="0" smtClean="0"/>
              <a:t>franco-</a:t>
            </a:r>
            <a:r>
              <a:rPr lang="de-DE" sz="2000" dirty="0" err="1" smtClean="0"/>
              <a:t>allemand</a:t>
            </a:r>
            <a:r>
              <a:rPr lang="de-DE" sz="2000" dirty="0" smtClean="0"/>
              <a:t>, Bewerbungszeitraum: </a:t>
            </a:r>
            <a:r>
              <a:rPr lang="de-DE" sz="2000" dirty="0" err="1" smtClean="0"/>
              <a:t>zwische</a:t>
            </a:r>
            <a:r>
              <a:rPr lang="de-DE" sz="2000" dirty="0" smtClean="0"/>
              <a:t> </a:t>
            </a:r>
            <a:r>
              <a:rPr lang="de-DE" sz="2000" dirty="0" smtClean="0">
                <a:solidFill>
                  <a:srgbClr val="FF0000"/>
                </a:solidFill>
              </a:rPr>
              <a:t>22. März und 18. April 2023</a:t>
            </a:r>
            <a:r>
              <a:rPr lang="de-DE" sz="2000" dirty="0"/>
              <a:t> </a:t>
            </a:r>
            <a:r>
              <a:rPr lang="de-DE" sz="2000" dirty="0" smtClean="0"/>
              <a:t>und </a:t>
            </a:r>
            <a:r>
              <a:rPr lang="fr-FR" sz="2000" dirty="0"/>
              <a:t>m</a:t>
            </a:r>
            <a:r>
              <a:rPr lang="de-DE" sz="2000" dirty="0" err="1"/>
              <a:t>ündliche</a:t>
            </a:r>
            <a:r>
              <a:rPr lang="de-DE" sz="2000" dirty="0"/>
              <a:t> Auswahlgespräche via Teams: </a:t>
            </a:r>
            <a:r>
              <a:rPr lang="de-DE" sz="2000" dirty="0" smtClean="0">
                <a:solidFill>
                  <a:srgbClr val="FF0000"/>
                </a:solidFill>
              </a:rPr>
              <a:t>vom 10. bis 12. Mai 2023</a:t>
            </a:r>
            <a:r>
              <a:rPr lang="de-DE" sz="2000" dirty="0" smtClean="0"/>
              <a:t>)</a:t>
            </a:r>
            <a:endParaRPr lang="fr-FR" sz="2000" dirty="0"/>
          </a:p>
        </p:txBody>
      </p:sp>
      <p:sp>
        <p:nvSpPr>
          <p:cNvPr id="5" name="Espace réservé du numéro de diapositive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F81800E-CAF9-114B-8091-73024CE9A28E}" type="slidenum">
              <a:rPr lang="fr-FR"/>
              <a:t>9</a:t>
            </a:fld>
            <a:endParaRPr lang="fr-FR"/>
          </a:p>
        </p:txBody>
      </p:sp>
      <p:sp>
        <p:nvSpPr>
          <p:cNvPr id="6" name="Titel 1"/>
          <p:cNvSpPr/>
          <p:nvPr/>
        </p:nvSpPr>
        <p:spPr bwMode="auto">
          <a:xfrm>
            <a:off x="179512" y="188640"/>
            <a:ext cx="8784976" cy="720080"/>
          </a:xfrm>
          <a:prstGeom prst="rect">
            <a:avLst/>
          </a:prstGeom>
          <a:noFill/>
        </p:spPr>
        <p:txBody>
          <a:bodyPr vert="horz" wrap="square" lIns="88104" tIns="44077" rIns="88104" bIns="44077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685800">
              <a:lnSpc>
                <a:spcPct val="90000"/>
              </a:lnSpc>
              <a:spcBef>
                <a:spcPts val="0"/>
              </a:spcBef>
              <a:buNone/>
              <a:defRPr sz="330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2900" b="1" dirty="0">
                <a:latin typeface="Calibri"/>
                <a:cs typeface="Calibri"/>
              </a:rPr>
              <a:t>6. Bewerbungsverfahren / </a:t>
            </a:r>
            <a:r>
              <a:rPr lang="de-DE" sz="2900" b="1" dirty="0" err="1">
                <a:latin typeface="Calibri"/>
                <a:cs typeface="Calibri"/>
              </a:rPr>
              <a:t>Dépôt</a:t>
            </a:r>
            <a:r>
              <a:rPr lang="de-DE" sz="2900" b="1" dirty="0">
                <a:latin typeface="Calibri"/>
                <a:cs typeface="Calibri"/>
              </a:rPr>
              <a:t> des </a:t>
            </a:r>
            <a:r>
              <a:rPr lang="de-DE" sz="2900" b="1" dirty="0" err="1">
                <a:latin typeface="Calibri"/>
                <a:cs typeface="Calibri"/>
              </a:rPr>
              <a:t>candidatures</a:t>
            </a:r>
            <a:endParaRPr lang="de-DE" sz="29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Larissa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1162</Words>
  <Application>Microsoft Office PowerPoint</Application>
  <DocSecurity>0</DocSecurity>
  <PresentationFormat>Bildschirmpräsentation (4:3)</PresentationFormat>
  <Paragraphs>253</Paragraphs>
  <Slides>12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9" baseType="lpstr">
      <vt:lpstr>ＭＳ Ｐゴシック</vt:lpstr>
      <vt:lpstr>Arial</vt:lpstr>
      <vt:lpstr>Arial Black</vt:lpstr>
      <vt:lpstr>Calibri</vt:lpstr>
      <vt:lpstr>Tw Cen MT</vt:lpstr>
      <vt:lpstr>Wingdings</vt:lpstr>
      <vt:lpstr>Thème Office</vt:lpstr>
      <vt:lpstr>Master Management  Franco-Allemand </vt:lpstr>
      <vt:lpstr>                 Agenda/Sommaire </vt:lpstr>
      <vt:lpstr>1. Vorstellung der Universitäten: Université de Lorraine, Standort Metz</vt:lpstr>
      <vt:lpstr>1. Vorstellung der Universitäten: Hochschule Mainz und DFH/UFA</vt:lpstr>
      <vt:lpstr>2. Kurzprofil/Caractéristiques clefs de la formation</vt:lpstr>
      <vt:lpstr>2. Semesterzeiten in Frankreich und Deutschland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VIELEN DANK FÜR IHRE AUFMERKSAMKEIT  MERCI POUR VOTRE ATTENTION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 Management Franco-Allemand  Studieninformationsveranstaltung Köln 27.05.2015</dc:title>
  <dc:subject/>
  <dc:creator>Keller</dc:creator>
  <cp:keywords/>
  <dc:description/>
  <cp:lastModifiedBy>karin.ewert-kling</cp:lastModifiedBy>
  <cp:revision>260</cp:revision>
  <dcterms:created xsi:type="dcterms:W3CDTF">2015-05-07T10:12:12Z</dcterms:created>
  <dcterms:modified xsi:type="dcterms:W3CDTF">2023-03-13T08:54:27Z</dcterms:modified>
  <cp:category/>
  <dc:identifier/>
  <cp:contentStatus/>
  <dc:language/>
  <cp:version/>
</cp:coreProperties>
</file>